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9"/>
  </p:notesMasterIdLst>
  <p:sldIdLst>
    <p:sldId id="256" r:id="rId5"/>
    <p:sldId id="257" r:id="rId6"/>
    <p:sldId id="275" r:id="rId7"/>
    <p:sldId id="279" r:id="rId8"/>
    <p:sldId id="278" r:id="rId9"/>
    <p:sldId id="281" r:id="rId10"/>
    <p:sldId id="284" r:id="rId11"/>
    <p:sldId id="285" r:id="rId12"/>
    <p:sldId id="296" r:id="rId13"/>
    <p:sldId id="297" r:id="rId14"/>
    <p:sldId id="287" r:id="rId15"/>
    <p:sldId id="288" r:id="rId16"/>
    <p:sldId id="290" r:id="rId17"/>
    <p:sldId id="268" r:id="rId18"/>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13" userDrawn="1">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342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350"/>
    <p:restoredTop sz="94654"/>
  </p:normalViewPr>
  <p:slideViewPr>
    <p:cSldViewPr snapToGrid="0" snapToObjects="1">
      <p:cViewPr>
        <p:scale>
          <a:sx n="93" d="100"/>
          <a:sy n="93" d="100"/>
        </p:scale>
        <p:origin x="714" y="-972"/>
      </p:cViewPr>
      <p:guideLst>
        <p:guide orient="horz" pos="913"/>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42ADE8-22E0-4C8A-8793-0DEC51AB1CB2}" type="datetimeFigureOut">
              <a:rPr lang="it-IT" smtClean="0"/>
              <a:t>12/02/2021</a:t>
            </a:fld>
            <a:endParaRPr lang="it-IT"/>
          </a:p>
        </p:txBody>
      </p:sp>
      <p:sp>
        <p:nvSpPr>
          <p:cNvPr id="4" name="Segnaposto immagine diapositiva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DAD629-2F34-4D65-B9C1-7B1D033FFA7B}" type="slidenum">
              <a:rPr lang="it-IT" smtClean="0"/>
              <a:t>‹N›</a:t>
            </a:fld>
            <a:endParaRPr lang="it-IT"/>
          </a:p>
        </p:txBody>
      </p:sp>
    </p:spTree>
    <p:extLst>
      <p:ext uri="{BB962C8B-B14F-4D97-AF65-F5344CB8AC3E}">
        <p14:creationId xmlns:p14="http://schemas.microsoft.com/office/powerpoint/2010/main" val="1812786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pertina">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7289B12F-3E49-374E-A3BF-257B8D6F9648}"/>
              </a:ext>
            </a:extLst>
          </p:cNvPr>
          <p:cNvPicPr>
            <a:picLocks noChangeAspect="1"/>
          </p:cNvPicPr>
          <p:nvPr userDrawn="1"/>
        </p:nvPicPr>
        <p:blipFill>
          <a:blip r:embed="rId2"/>
          <a:stretch>
            <a:fillRect/>
          </a:stretch>
        </p:blipFill>
        <p:spPr>
          <a:xfrm>
            <a:off x="0" y="0"/>
            <a:ext cx="9930078" cy="6858000"/>
          </a:xfrm>
          <a:prstGeom prst="rect">
            <a:avLst/>
          </a:prstGeom>
        </p:spPr>
      </p:pic>
    </p:spTree>
    <p:extLst>
      <p:ext uri="{BB962C8B-B14F-4D97-AF65-F5344CB8AC3E}">
        <p14:creationId xmlns:p14="http://schemas.microsoft.com/office/powerpoint/2010/main" val="1500291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sto">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atin typeface="Garamond" panose="02020404030301010803" pitchFamily="18" charset="0"/>
              </a:defRPr>
            </a:lvl1pPr>
          </a:lstStyle>
          <a:p>
            <a:fld id="{CD66DEE4-F176-40A7-A87A-54AB7DB44C17}" type="datetime1">
              <a:rPr lang="it-IT" smtClean="0"/>
              <a:t>12/02/2021</a:t>
            </a:fld>
            <a:endParaRPr lang="it-IT">
              <a:latin typeface="Garamond" panose="02020404030301010803" pitchFamily="18" charset="0"/>
            </a:endParaRPr>
          </a:p>
        </p:txBody>
      </p:sp>
      <p:sp>
        <p:nvSpPr>
          <p:cNvPr id="5" name="Footer Placeholder 4"/>
          <p:cNvSpPr>
            <a:spLocks noGrp="1"/>
          </p:cNvSpPr>
          <p:nvPr>
            <p:ph type="ftr" sz="quarter" idx="11"/>
          </p:nvPr>
        </p:nvSpPr>
        <p:spPr/>
        <p:txBody>
          <a:bodyPr/>
          <a:lstStyle>
            <a:lvl1pPr>
              <a:defRPr>
                <a:latin typeface="Garamond" panose="02020404030301010803" pitchFamily="18" charset="0"/>
              </a:defRPr>
            </a:lvl1pPr>
          </a:lstStyle>
          <a:p>
            <a:r>
              <a:rPr lang="it-IT" dirty="0"/>
              <a:t>Percorso didattico: </a:t>
            </a:r>
            <a:r>
              <a:rPr lang="it-IT" b="1" dirty="0"/>
              <a:t>CITTADINANZA</a:t>
            </a:r>
          </a:p>
        </p:txBody>
      </p:sp>
      <p:sp>
        <p:nvSpPr>
          <p:cNvPr id="6" name="Slide Number Placeholder 5"/>
          <p:cNvSpPr>
            <a:spLocks noGrp="1"/>
          </p:cNvSpPr>
          <p:nvPr>
            <p:ph type="sldNum" sz="quarter" idx="12"/>
          </p:nvPr>
        </p:nvSpPr>
        <p:spPr/>
        <p:txBody>
          <a:bodyPr/>
          <a:lstStyle>
            <a:lvl1pPr>
              <a:defRPr>
                <a:latin typeface="Garamond" panose="02020404030301010803" pitchFamily="18" charset="0"/>
              </a:defRPr>
            </a:lvl1pPr>
          </a:lstStyle>
          <a:p>
            <a:fld id="{C3E68A9F-E484-7D4B-81E9-17085C8B9CE5}" type="slidenum">
              <a:rPr lang="it-IT" smtClean="0"/>
              <a:pPr/>
              <a:t>‹N›</a:t>
            </a:fld>
            <a:endParaRPr lang="it-IT">
              <a:latin typeface="Garamond" panose="02020404030301010803" pitchFamily="18" charset="0"/>
            </a:endParaRPr>
          </a:p>
        </p:txBody>
      </p:sp>
      <p:cxnSp>
        <p:nvCxnSpPr>
          <p:cNvPr id="8" name="Connettore 1 7">
            <a:extLst>
              <a:ext uri="{FF2B5EF4-FFF2-40B4-BE49-F238E27FC236}">
                <a16:creationId xmlns:a16="http://schemas.microsoft.com/office/drawing/2014/main" id="{22F75D50-936F-8E48-BDC0-00A16D42FC71}"/>
              </a:ext>
            </a:extLst>
          </p:cNvPr>
          <p:cNvCxnSpPr/>
          <p:nvPr userDrawn="1"/>
        </p:nvCxnSpPr>
        <p:spPr>
          <a:xfrm>
            <a:off x="681038" y="6221505"/>
            <a:ext cx="8543925" cy="0"/>
          </a:xfrm>
          <a:prstGeom prst="line">
            <a:avLst/>
          </a:prstGeom>
        </p:spPr>
        <p:style>
          <a:lnRef idx="1">
            <a:schemeClr val="accent1"/>
          </a:lnRef>
          <a:fillRef idx="0">
            <a:schemeClr val="accent1"/>
          </a:fillRef>
          <a:effectRef idx="0">
            <a:schemeClr val="accent1"/>
          </a:effectRef>
          <a:fontRef idx="minor">
            <a:schemeClr val="tx1"/>
          </a:fontRef>
        </p:style>
      </p:cxnSp>
      <p:pic>
        <p:nvPicPr>
          <p:cNvPr id="9" name="Immagine 8">
            <a:extLst>
              <a:ext uri="{FF2B5EF4-FFF2-40B4-BE49-F238E27FC236}">
                <a16:creationId xmlns:a16="http://schemas.microsoft.com/office/drawing/2014/main" id="{AE931C35-D28E-7846-84E1-64DF764AC038}"/>
              </a:ext>
            </a:extLst>
          </p:cNvPr>
          <p:cNvPicPr>
            <a:picLocks noChangeAspect="1"/>
          </p:cNvPicPr>
          <p:nvPr userDrawn="1"/>
        </p:nvPicPr>
        <p:blipFill>
          <a:blip r:embed="rId2"/>
          <a:stretch>
            <a:fillRect/>
          </a:stretch>
        </p:blipFill>
        <p:spPr>
          <a:xfrm>
            <a:off x="3858105" y="302999"/>
            <a:ext cx="2189789" cy="973354"/>
          </a:xfrm>
          <a:prstGeom prst="rect">
            <a:avLst/>
          </a:prstGeom>
        </p:spPr>
      </p:pic>
    </p:spTree>
    <p:extLst>
      <p:ext uri="{BB962C8B-B14F-4D97-AF65-F5344CB8AC3E}">
        <p14:creationId xmlns:p14="http://schemas.microsoft.com/office/powerpoint/2010/main" val="1480925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pertura interna">
    <p:spTree>
      <p:nvGrpSpPr>
        <p:cNvPr id="1" name=""/>
        <p:cNvGrpSpPr/>
        <p:nvPr/>
      </p:nvGrpSpPr>
      <p:grpSpPr>
        <a:xfrm>
          <a:off x="0" y="0"/>
          <a:ext cx="0" cy="0"/>
          <a:chOff x="0" y="0"/>
          <a:chExt cx="0" cy="0"/>
        </a:xfrm>
      </p:grpSpPr>
      <p:pic>
        <p:nvPicPr>
          <p:cNvPr id="7" name="Immagine 6" descr="Immagine che contiene testo&#10;&#10;Descrizione generata automaticamente">
            <a:extLst>
              <a:ext uri="{FF2B5EF4-FFF2-40B4-BE49-F238E27FC236}">
                <a16:creationId xmlns:a16="http://schemas.microsoft.com/office/drawing/2014/main" id="{3B305E9B-7C93-B740-937B-A2E3BC436C74}"/>
              </a:ext>
            </a:extLst>
          </p:cNvPr>
          <p:cNvPicPr>
            <a:picLocks noChangeAspect="1"/>
          </p:cNvPicPr>
          <p:nvPr userDrawn="1"/>
        </p:nvPicPr>
        <p:blipFill>
          <a:blip r:embed="rId2"/>
          <a:stretch>
            <a:fillRect/>
          </a:stretch>
        </p:blipFill>
        <p:spPr>
          <a:xfrm>
            <a:off x="0" y="0"/>
            <a:ext cx="9906000" cy="6858000"/>
          </a:xfrm>
          <a:prstGeom prst="rect">
            <a:avLst/>
          </a:prstGeom>
        </p:spPr>
      </p:pic>
      <p:sp>
        <p:nvSpPr>
          <p:cNvPr id="4" name="Date Placeholder 3"/>
          <p:cNvSpPr>
            <a:spLocks noGrp="1"/>
          </p:cNvSpPr>
          <p:nvPr>
            <p:ph type="dt" sz="half" idx="10"/>
          </p:nvPr>
        </p:nvSpPr>
        <p:spPr/>
        <p:txBody>
          <a:bodyPr/>
          <a:lstStyle>
            <a:lvl1pPr>
              <a:defRPr>
                <a:solidFill>
                  <a:schemeClr val="bg1"/>
                </a:solidFill>
                <a:latin typeface="Garamond" panose="02020404030301010803" pitchFamily="18" charset="0"/>
              </a:defRPr>
            </a:lvl1pPr>
          </a:lstStyle>
          <a:p>
            <a:fld id="{1E5F8242-0BAD-4486-8B3E-8DAF5998033A}" type="datetime1">
              <a:rPr lang="it-IT" smtClean="0"/>
              <a:t>12/02/2021</a:t>
            </a:fld>
            <a:endParaRPr lang="it-IT"/>
          </a:p>
        </p:txBody>
      </p:sp>
      <p:sp>
        <p:nvSpPr>
          <p:cNvPr id="5" name="Footer Placeholder 4"/>
          <p:cNvSpPr>
            <a:spLocks noGrp="1"/>
          </p:cNvSpPr>
          <p:nvPr>
            <p:ph type="ftr" sz="quarter" idx="11"/>
          </p:nvPr>
        </p:nvSpPr>
        <p:spPr/>
        <p:txBody>
          <a:bodyPr/>
          <a:lstStyle>
            <a:lvl1pPr>
              <a:defRPr>
                <a:solidFill>
                  <a:schemeClr val="bg1"/>
                </a:solidFill>
                <a:latin typeface="Garamond" panose="02020404030301010803" pitchFamily="18" charset="0"/>
              </a:defRPr>
            </a:lvl1pPr>
          </a:lstStyle>
          <a:p>
            <a:r>
              <a:rPr lang="it-IT"/>
              <a:t>Percorso didattico: </a:t>
            </a:r>
            <a:r>
              <a:rPr lang="it-IT" b="1"/>
              <a:t>CITTADINANZA</a:t>
            </a:r>
            <a:endParaRPr lang="it-IT" b="1" dirty="0"/>
          </a:p>
        </p:txBody>
      </p:sp>
      <p:sp>
        <p:nvSpPr>
          <p:cNvPr id="6" name="Slide Number Placeholder 5"/>
          <p:cNvSpPr>
            <a:spLocks noGrp="1"/>
          </p:cNvSpPr>
          <p:nvPr>
            <p:ph type="sldNum" sz="quarter" idx="12"/>
          </p:nvPr>
        </p:nvSpPr>
        <p:spPr/>
        <p:txBody>
          <a:bodyPr/>
          <a:lstStyle>
            <a:lvl1pPr>
              <a:defRPr>
                <a:solidFill>
                  <a:schemeClr val="bg1"/>
                </a:solidFill>
                <a:latin typeface="Garamond" panose="02020404030301010803" pitchFamily="18" charset="0"/>
              </a:defRPr>
            </a:lvl1pPr>
          </a:lstStyle>
          <a:p>
            <a:fld id="{C3E68A9F-E484-7D4B-81E9-17085C8B9CE5}" type="slidenum">
              <a:rPr lang="it-IT" smtClean="0"/>
              <a:pPr/>
              <a:t>‹N›</a:t>
            </a:fld>
            <a:endParaRPr lang="it-IT"/>
          </a:p>
        </p:txBody>
      </p:sp>
      <p:cxnSp>
        <p:nvCxnSpPr>
          <p:cNvPr id="8" name="Connettore 1 7">
            <a:extLst>
              <a:ext uri="{FF2B5EF4-FFF2-40B4-BE49-F238E27FC236}">
                <a16:creationId xmlns:a16="http://schemas.microsoft.com/office/drawing/2014/main" id="{22F75D50-936F-8E48-BDC0-00A16D42FC71}"/>
              </a:ext>
            </a:extLst>
          </p:cNvPr>
          <p:cNvCxnSpPr/>
          <p:nvPr userDrawn="1"/>
        </p:nvCxnSpPr>
        <p:spPr>
          <a:xfrm>
            <a:off x="681038" y="6221505"/>
            <a:ext cx="854392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6091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pertina">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37AC43E2-26D5-B742-93E4-B3C598A22CFC}"/>
              </a:ext>
            </a:extLst>
          </p:cNvPr>
          <p:cNvPicPr>
            <a:picLocks noChangeAspect="1"/>
          </p:cNvPicPr>
          <p:nvPr userDrawn="1"/>
        </p:nvPicPr>
        <p:blipFill>
          <a:blip r:embed="rId2"/>
          <a:stretch>
            <a:fillRect/>
          </a:stretch>
        </p:blipFill>
        <p:spPr>
          <a:xfrm>
            <a:off x="0" y="0"/>
            <a:ext cx="9930078" cy="6858000"/>
          </a:xfrm>
          <a:prstGeom prst="rect">
            <a:avLst/>
          </a:prstGeom>
        </p:spPr>
      </p:pic>
      <p:pic>
        <p:nvPicPr>
          <p:cNvPr id="5" name="Immagine 4" descr="Immagine che contiene testo&#10;&#10;Descrizione generata automaticamente">
            <a:extLst>
              <a:ext uri="{FF2B5EF4-FFF2-40B4-BE49-F238E27FC236}">
                <a16:creationId xmlns:a16="http://schemas.microsoft.com/office/drawing/2014/main" id="{9DC1FFB3-488D-ED45-A8E3-52919B473571}"/>
              </a:ext>
            </a:extLst>
          </p:cNvPr>
          <p:cNvPicPr>
            <a:picLocks noChangeAspect="1"/>
          </p:cNvPicPr>
          <p:nvPr userDrawn="1"/>
        </p:nvPicPr>
        <p:blipFill>
          <a:blip r:embed="rId3"/>
          <a:stretch>
            <a:fillRect/>
          </a:stretch>
        </p:blipFill>
        <p:spPr>
          <a:xfrm>
            <a:off x="0" y="4592819"/>
            <a:ext cx="9906000" cy="2265181"/>
          </a:xfrm>
          <a:prstGeom prst="rect">
            <a:avLst/>
          </a:prstGeom>
        </p:spPr>
      </p:pic>
    </p:spTree>
    <p:extLst>
      <p:ext uri="{BB962C8B-B14F-4D97-AF65-F5344CB8AC3E}">
        <p14:creationId xmlns:p14="http://schemas.microsoft.com/office/powerpoint/2010/main" val="411209240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4F8DB-D4B4-4FAE-A352-31D35B165624}" type="datetime1">
              <a:rPr lang="it-IT" smtClean="0"/>
              <a:t>12/02/2021</a:t>
            </a:fld>
            <a:endParaRPr lang="it-IT"/>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a:t>Percorso didattico: CITTADINANZA</a:t>
            </a: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E68A9F-E484-7D4B-81E9-17085C8B9CE5}" type="slidenum">
              <a:rPr lang="it-IT" smtClean="0"/>
              <a:t>‹N›</a:t>
            </a:fld>
            <a:endParaRPr lang="it-IT"/>
          </a:p>
        </p:txBody>
      </p:sp>
    </p:spTree>
    <p:extLst>
      <p:ext uri="{BB962C8B-B14F-4D97-AF65-F5344CB8AC3E}">
        <p14:creationId xmlns:p14="http://schemas.microsoft.com/office/powerpoint/2010/main" val="2623773812"/>
      </p:ext>
    </p:extLst>
  </p:cSld>
  <p:clrMap bg1="lt1" tx1="dk1" bg2="lt2" tx2="dk2" accent1="accent1" accent2="accent2" accent3="accent3" accent4="accent4" accent5="accent5" accent6="accent6" hlink="hlink" folHlink="folHlink"/>
  <p:sldLayoutIdLst>
    <p:sldLayoutId id="2147483661" r:id="rId1"/>
    <p:sldLayoutId id="2147483671" r:id="rId2"/>
    <p:sldLayoutId id="2147483672" r:id="rId3"/>
    <p:sldLayoutId id="2147483673" r:id="rId4"/>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archivio.fondazionecarlomariamartini.it/fcmm-web/storico/detail/IT-FCMM-ST0003-001428/benedetta-citta-maledetta-citta.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fondazionecarlomariamartini.it/project/adversadiligere/" TargetMode="External"/><Relationship Id="rId2" Type="http://schemas.openxmlformats.org/officeDocument/2006/relationships/hyperlink" Target="https://fondazionecarlomariamartini.it/project/la-cattedra-dei-non-credenti/" TargetMode="External"/><Relationship Id="rId1" Type="http://schemas.openxmlformats.org/officeDocument/2006/relationships/slideLayout" Target="../slideLayouts/slideLayout2.xml"/><Relationship Id="rId5" Type="http://schemas.openxmlformats.org/officeDocument/2006/relationships/hyperlink" Target="https://www.aggiornamentisociali.it/articoli/beati-i-poveri-22948/" TargetMode="External"/><Relationship Id="rId4" Type="http://schemas.openxmlformats.org/officeDocument/2006/relationships/hyperlink" Target="http://archivio.fondazionecarlomariamartini.it/fcmm-web/video/detail/IT-FCMM-AV0001-000018/ferruccio-de-bortoli.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850127D2-187C-8E42-908E-8A80767F3C9E}"/>
              </a:ext>
            </a:extLst>
          </p:cNvPr>
          <p:cNvSpPr txBox="1"/>
          <p:nvPr/>
        </p:nvSpPr>
        <p:spPr>
          <a:xfrm>
            <a:off x="0" y="4371975"/>
            <a:ext cx="9905999" cy="1692771"/>
          </a:xfrm>
          <a:prstGeom prst="rect">
            <a:avLst/>
          </a:prstGeom>
          <a:noFill/>
        </p:spPr>
        <p:txBody>
          <a:bodyPr wrap="square" rtlCol="0">
            <a:spAutoFit/>
          </a:bodyPr>
          <a:lstStyle/>
          <a:p>
            <a:pPr algn="ctr"/>
            <a:r>
              <a:rPr lang="it-IT" sz="2800" b="1" dirty="0">
                <a:solidFill>
                  <a:schemeClr val="bg1"/>
                </a:solidFill>
                <a:latin typeface="Garamond" panose="02020404030301010803" pitchFamily="18" charset="0"/>
              </a:rPr>
              <a:t>CITTADINANZA – </a:t>
            </a:r>
            <a:r>
              <a:rPr lang="it-IT" sz="2800" b="1" cap="all" dirty="0">
                <a:solidFill>
                  <a:schemeClr val="bg1"/>
                </a:solidFill>
                <a:latin typeface="Garamond" panose="02020404030301010803" pitchFamily="18" charset="0"/>
              </a:rPr>
              <a:t>unità</a:t>
            </a:r>
            <a:r>
              <a:rPr lang="it-IT" sz="2800" b="1" dirty="0">
                <a:solidFill>
                  <a:schemeClr val="bg1"/>
                </a:solidFill>
                <a:latin typeface="Garamond" panose="02020404030301010803" pitchFamily="18" charset="0"/>
              </a:rPr>
              <a:t> 2</a:t>
            </a:r>
            <a:r>
              <a:rPr lang="it-IT" sz="2800" dirty="0">
                <a:solidFill>
                  <a:schemeClr val="bg1"/>
                </a:solidFill>
                <a:latin typeface="Garamond" panose="02020404030301010803" pitchFamily="18" charset="0"/>
              </a:rPr>
              <a:t> </a:t>
            </a:r>
          </a:p>
          <a:p>
            <a:pPr algn="ctr"/>
            <a:r>
              <a:rPr lang="it-IT" sz="4000" b="1" dirty="0">
                <a:solidFill>
                  <a:schemeClr val="bg1"/>
                </a:solidFill>
                <a:latin typeface="Garamond" panose="02020404030301010803" pitchFamily="18" charset="0"/>
              </a:rPr>
              <a:t>Benedetta e maledetta</a:t>
            </a:r>
            <a:endParaRPr lang="it-IT" i="1" dirty="0">
              <a:latin typeface="Garamond" panose="02020404030301010803" pitchFamily="18" charset="0"/>
            </a:endParaRPr>
          </a:p>
          <a:p>
            <a:pPr algn="ctr"/>
            <a:endParaRPr lang="it-IT" i="1" dirty="0">
              <a:latin typeface="Garamond" panose="02020404030301010803" pitchFamily="18" charset="0"/>
            </a:endParaRPr>
          </a:p>
          <a:p>
            <a:pPr algn="ctr"/>
            <a:r>
              <a:rPr lang="it-IT" i="1" dirty="0">
                <a:solidFill>
                  <a:schemeClr val="bg1"/>
                </a:solidFill>
                <a:latin typeface="Garamond" panose="02020404030301010803" pitchFamily="18" charset="0"/>
              </a:rPr>
              <a:t>a cura di Federico Defendenti e Agostino Frigerio</a:t>
            </a:r>
          </a:p>
        </p:txBody>
      </p:sp>
    </p:spTree>
    <p:extLst>
      <p:ext uri="{BB962C8B-B14F-4D97-AF65-F5344CB8AC3E}">
        <p14:creationId xmlns:p14="http://schemas.microsoft.com/office/powerpoint/2010/main" val="4212624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12/02/2021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10</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22673"/>
            <a:ext cx="8543926" cy="4691669"/>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lnSpc>
                <a:spcPct val="107000"/>
              </a:lnSpc>
              <a:spcAft>
                <a:spcPts val="600"/>
              </a:spcAft>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nella città, lasciando in molti sensazioni di insicurezza, smarrimento, sfiducia. La Chiesa è ormai vista come una delle tante istituzioni. In secondo luogo, il contesto urbano, introducendo una dinamica democratica nel concetto di autorità, di potere, e di legge, favorisce un’immagine di Chiesa nella quale autorità, strutture e morale cambiano di significato. Analogamente si deve dire per il rapporto della Chiesa con il territorio: se un tempo la Chiesa, con il reticolo delle parrocchie, costituiva una sorta di religione civile, in grado di ritmare con le sue scadenze e le sue feste la stessa vita sociale, oggi non più.</a:t>
            </a:r>
          </a:p>
          <a:p>
            <a:pPr algn="just">
              <a:lnSpc>
                <a:spcPct val="107000"/>
              </a:lnSpc>
              <a:spcAft>
                <a:spcPts val="600"/>
              </a:spcAft>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Tutto questo però è anche motivo di benedizione, perché </a:t>
            </a:r>
            <a:r>
              <a:rPr lang="it-IT" u="sng"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spinge la Chiesa a ripensare le sue modalità di presenza nella città</a:t>
            </a: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 ….. Oggi la cultura urbana chiede alla religione di venire in aiuto al degrado che il difetto di fondamento e di storia del nuovo modo di vivere e di abitare la città sta causando. Tale cultura domanda  alla religione, alle Chiese, di ridare senso alle più disparate esperienze che la città fa vivere e di aiutare il cittadino, in particolare se emarginato, a vedere come la sua esistenza e la realtà nella quale è inserito non è soltanto fattore oppressivo, bensì anche realtà liberatrice e capace di infondere speranza.</a:t>
            </a:r>
          </a:p>
          <a:p>
            <a:pPr algn="just">
              <a:lnSpc>
                <a:spcPct val="107000"/>
              </a:lnSpc>
              <a:spcAft>
                <a:spcPts val="600"/>
              </a:spcAft>
            </a:pPr>
            <a:r>
              <a:rPr lang="it-IT" dirty="0">
                <a:solidFill>
                  <a:schemeClr val="tx1"/>
                </a:solidFill>
                <a:latin typeface="Garamond" panose="02020404030301010803" pitchFamily="18" charset="0"/>
                <a:ea typeface="Calibri" panose="020F0502020204030204" pitchFamily="34" charset="0"/>
                <a:cs typeface="Times New Roman" panose="02020603050405020304" pitchFamily="18" charset="0"/>
              </a:rPr>
              <a:t>Vai al </a:t>
            </a:r>
            <a:r>
              <a:rPr lang="it-IT" b="1" dirty="0">
                <a:solidFill>
                  <a:schemeClr val="tx1"/>
                </a:solidFill>
                <a:latin typeface="Garamond" panose="02020404030301010803" pitchFamily="18" charset="0"/>
                <a:ea typeface="Calibri" panose="020F0502020204030204" pitchFamily="34" charset="0"/>
                <a:cs typeface="Times New Roman" panose="02020603050405020304" pitchFamily="18" charset="0"/>
                <a:hlinkClick r:id="rId2"/>
              </a:rPr>
              <a:t>testo</a:t>
            </a:r>
            <a:r>
              <a:rPr lang="it-IT" dirty="0">
                <a:solidFill>
                  <a:schemeClr val="tx1"/>
                </a:solidFill>
                <a:latin typeface="Garamond" panose="02020404030301010803" pitchFamily="18" charset="0"/>
                <a:ea typeface="Calibri" panose="020F0502020204030204" pitchFamily="34" charset="0"/>
                <a:cs typeface="Times New Roman" panose="02020603050405020304" pitchFamily="18" charset="0"/>
              </a:rPr>
              <a:t> in Archivio digitale</a:t>
            </a:r>
          </a:p>
        </p:txBody>
      </p:sp>
      <p:sp>
        <p:nvSpPr>
          <p:cNvPr id="6" name="Footer Placeholder 4">
            <a:extLst>
              <a:ext uri="{FF2B5EF4-FFF2-40B4-BE49-F238E27FC236}">
                <a16:creationId xmlns:a16="http://schemas.microsoft.com/office/drawing/2014/main" id="{941198D9-568F-4A60-980F-09B513ED3C8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2 «Benedetta e maledetta»</a:t>
            </a:r>
          </a:p>
        </p:txBody>
      </p:sp>
    </p:spTree>
    <p:extLst>
      <p:ext uri="{BB962C8B-B14F-4D97-AF65-F5344CB8AC3E}">
        <p14:creationId xmlns:p14="http://schemas.microsoft.com/office/powerpoint/2010/main" val="40893794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12/02/2021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11</a:t>
            </a:fld>
            <a:endParaRPr lang="it-IT">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02485"/>
            <a:ext cx="8543926" cy="4032386"/>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nSpc>
                <a:spcPct val="107000"/>
              </a:lnSpc>
              <a:spcAft>
                <a:spcPts val="600"/>
              </a:spcAft>
            </a:pPr>
            <a:endParaRPr lang="it-IT" b="1" dirty="0">
              <a:solidFill>
                <a:srgbClr val="C00000"/>
              </a:solidFill>
              <a:latin typeface="Garamond" panose="02020404030301010803" pitchFamily="18" charset="0"/>
              <a:ea typeface="Calibri" panose="020F0502020204030204" pitchFamily="34" charset="0"/>
              <a:cs typeface="Times New Roman" panose="02020603050405020304" pitchFamily="18" charset="0"/>
            </a:endParaRPr>
          </a:p>
          <a:p>
            <a:pPr>
              <a:lnSpc>
                <a:spcPct val="107000"/>
              </a:lnSpc>
              <a:spcAft>
                <a:spcPts val="600"/>
              </a:spcAft>
            </a:pPr>
            <a:r>
              <a:rPr lang="it-IT" b="1" dirty="0">
                <a:solidFill>
                  <a:srgbClr val="C00000"/>
                </a:solidFill>
                <a:latin typeface="Garamond" panose="02020404030301010803" pitchFamily="18" charset="0"/>
                <a:ea typeface="Calibri" panose="020F0502020204030204" pitchFamily="34" charset="0"/>
                <a:cs typeface="Times New Roman" panose="02020603050405020304" pitchFamily="18" charset="0"/>
              </a:rPr>
              <a:t>ALTRI MATERIALI MARTINIANI</a:t>
            </a:r>
          </a:p>
          <a:p>
            <a:r>
              <a:rPr lang="it-IT" dirty="0">
                <a:solidFill>
                  <a:schemeClr val="tx1"/>
                </a:solidFill>
                <a:latin typeface="Garamond" panose="02020404030301010803" pitchFamily="18" charset="0"/>
              </a:rPr>
              <a:t>Esplora il </a:t>
            </a:r>
            <a:r>
              <a:rPr lang="it-IT" b="1" dirty="0">
                <a:solidFill>
                  <a:schemeClr val="tx1"/>
                </a:solidFill>
                <a:latin typeface="Garamond" panose="02020404030301010803" pitchFamily="18" charset="0"/>
                <a:hlinkClick r:id="rId2"/>
              </a:rPr>
              <a:t>percorso multimediale sulla Cattedra de non credenti </a:t>
            </a:r>
            <a:r>
              <a:rPr lang="it-IT" dirty="0">
                <a:solidFill>
                  <a:schemeClr val="tx1"/>
                </a:solidFill>
                <a:latin typeface="Garamond" panose="02020404030301010803" pitchFamily="18" charset="0"/>
              </a:rPr>
              <a:t>nel sito della Fondazione</a:t>
            </a:r>
            <a:endParaRPr lang="it-IT" sz="1500" dirty="0">
              <a:solidFill>
                <a:schemeClr val="tx1"/>
              </a:solidFill>
              <a:latin typeface="Garamond" panose="02020404030301010803" pitchFamily="18" charset="0"/>
            </a:endParaRPr>
          </a:p>
          <a:p>
            <a:endParaRPr lang="it-IT" dirty="0">
              <a:solidFill>
                <a:schemeClr val="tx1"/>
              </a:solidFill>
              <a:latin typeface="Garamond" panose="02020404030301010803" pitchFamily="18" charset="0"/>
            </a:endParaRPr>
          </a:p>
          <a:p>
            <a:r>
              <a:rPr lang="it-IT" dirty="0">
                <a:solidFill>
                  <a:schemeClr val="tx1"/>
                </a:solidFill>
                <a:latin typeface="Garamond" panose="02020404030301010803" pitchFamily="18" charset="0"/>
              </a:rPr>
              <a:t>Visita la mostra multimediale </a:t>
            </a:r>
            <a:r>
              <a:rPr lang="it-IT" b="1" dirty="0">
                <a:solidFill>
                  <a:schemeClr val="tx1"/>
                </a:solidFill>
                <a:latin typeface="Garamond" panose="02020404030301010803" pitchFamily="18" charset="0"/>
                <a:hlinkClick r:id="rId3"/>
              </a:rPr>
              <a:t>Adversa </a:t>
            </a:r>
            <a:r>
              <a:rPr lang="it-IT" b="1" dirty="0" err="1">
                <a:solidFill>
                  <a:schemeClr val="tx1"/>
                </a:solidFill>
                <a:latin typeface="Garamond" panose="02020404030301010803" pitchFamily="18" charset="0"/>
                <a:hlinkClick r:id="rId3"/>
              </a:rPr>
              <a:t>diligere</a:t>
            </a:r>
            <a:r>
              <a:rPr lang="it-IT" b="1" dirty="0">
                <a:solidFill>
                  <a:schemeClr val="tx1"/>
                </a:solidFill>
                <a:latin typeface="Garamond" panose="02020404030301010803" pitchFamily="18" charset="0"/>
                <a:hlinkClick r:id="rId3"/>
              </a:rPr>
              <a:t>: un uomo per la città</a:t>
            </a:r>
            <a:r>
              <a:rPr lang="it-IT" dirty="0">
                <a:solidFill>
                  <a:schemeClr val="tx1"/>
                </a:solidFill>
                <a:latin typeface="Garamond" panose="02020404030301010803" pitchFamily="18" charset="0"/>
              </a:rPr>
              <a:t> nel sito della Fondazione</a:t>
            </a:r>
          </a:p>
          <a:p>
            <a:endParaRPr lang="it-IT" sz="1500" dirty="0">
              <a:solidFill>
                <a:schemeClr val="tx1"/>
              </a:solidFill>
              <a:latin typeface="Garamond" panose="02020404030301010803" pitchFamily="18" charset="0"/>
            </a:endParaRPr>
          </a:p>
          <a:p>
            <a:r>
              <a:rPr lang="it-IT" dirty="0">
                <a:solidFill>
                  <a:schemeClr val="tx1"/>
                </a:solidFill>
                <a:latin typeface="Garamond" panose="02020404030301010803" pitchFamily="18" charset="0"/>
              </a:rPr>
              <a:t>Guarda la </a:t>
            </a:r>
            <a:r>
              <a:rPr lang="it-IT" b="1" dirty="0">
                <a:solidFill>
                  <a:schemeClr val="tx1"/>
                </a:solidFill>
                <a:latin typeface="Garamond" panose="02020404030301010803" pitchFamily="18" charset="0"/>
                <a:hlinkClick r:id="rId4"/>
              </a:rPr>
              <a:t>videointervista a Ferruccio De </a:t>
            </a:r>
            <a:r>
              <a:rPr lang="it-IT" b="1" dirty="0" err="1">
                <a:solidFill>
                  <a:schemeClr val="tx1"/>
                </a:solidFill>
                <a:latin typeface="Garamond" panose="02020404030301010803" pitchFamily="18" charset="0"/>
                <a:hlinkClick r:id="rId4"/>
              </a:rPr>
              <a:t>Bortoli</a:t>
            </a:r>
            <a:r>
              <a:rPr lang="it-IT" dirty="0">
                <a:solidFill>
                  <a:schemeClr val="tx1"/>
                </a:solidFill>
                <a:latin typeface="Garamond" panose="02020404030301010803" pitchFamily="18" charset="0"/>
              </a:rPr>
              <a:t>: in particolare nelle sequenze da 5 a 8 si sofferma sul rapporto di Martini con la Milano degli anni ‘80</a:t>
            </a:r>
          </a:p>
          <a:p>
            <a:r>
              <a:rPr lang="it-IT" dirty="0">
                <a:solidFill>
                  <a:schemeClr val="tx1"/>
                </a:solidFill>
                <a:latin typeface="Garamond" panose="02020404030301010803" pitchFamily="18" charset="0"/>
              </a:rPr>
              <a:t> </a:t>
            </a:r>
          </a:p>
          <a:p>
            <a:pPr>
              <a:lnSpc>
                <a:spcPct val="107000"/>
              </a:lnSpc>
              <a:spcAft>
                <a:spcPts val="600"/>
              </a:spcAft>
            </a:pPr>
            <a:r>
              <a:rPr lang="it-IT" b="1" dirty="0">
                <a:solidFill>
                  <a:srgbClr val="C00000"/>
                </a:solidFill>
                <a:latin typeface="Garamond" panose="02020404030301010803" pitchFamily="18" charset="0"/>
                <a:ea typeface="Calibri" panose="020F0502020204030204" pitchFamily="34" charset="0"/>
                <a:cs typeface="Times New Roman" panose="02020603050405020304" pitchFamily="18" charset="0"/>
              </a:rPr>
              <a:t>MATERIALI DALLA RIVISTA «AGGIORNAMENTI SOCIALI»</a:t>
            </a:r>
          </a:p>
          <a:p>
            <a:pPr>
              <a:lnSpc>
                <a:spcPct val="107000"/>
              </a:lnSpc>
              <a:spcAft>
                <a:spcPts val="600"/>
              </a:spcAft>
            </a:pPr>
            <a:r>
              <a:rPr lang="it-IT" dirty="0">
                <a:solidFill>
                  <a:schemeClr val="tx1"/>
                </a:solidFill>
                <a:latin typeface="Garamond" panose="02020404030301010803" pitchFamily="18" charset="0"/>
                <a:ea typeface="Calibri" panose="020F0502020204030204" pitchFamily="34" charset="0"/>
                <a:cs typeface="Times New Roman" panose="02020603050405020304" pitchFamily="18" charset="0"/>
              </a:rPr>
              <a:t>M. </a:t>
            </a:r>
            <a:r>
              <a:rPr lang="it-IT" dirty="0" err="1">
                <a:solidFill>
                  <a:schemeClr val="tx1"/>
                </a:solidFill>
                <a:latin typeface="Garamond" panose="02020404030301010803" pitchFamily="18" charset="0"/>
                <a:ea typeface="Calibri" panose="020F0502020204030204" pitchFamily="34" charset="0"/>
                <a:cs typeface="Times New Roman" panose="02020603050405020304" pitchFamily="18" charset="0"/>
              </a:rPr>
              <a:t>Crimella</a:t>
            </a:r>
            <a:r>
              <a:rPr lang="it-IT" dirty="0">
                <a:solidFill>
                  <a:schemeClr val="tx1"/>
                </a:solidFill>
                <a:latin typeface="Garamond" panose="02020404030301010803" pitchFamily="18" charset="0"/>
                <a:ea typeface="Calibri" panose="020F0502020204030204" pitchFamily="34" charset="0"/>
                <a:cs typeface="Times New Roman" panose="02020603050405020304" pitchFamily="18" charset="0"/>
              </a:rPr>
              <a:t>,</a:t>
            </a:r>
            <a:r>
              <a:rPr lang="it-IT" b="1" dirty="0">
                <a:solidFill>
                  <a:schemeClr val="tx1"/>
                </a:solidFill>
                <a:latin typeface="Garamond" panose="02020404030301010803" pitchFamily="18" charset="0"/>
                <a:ea typeface="Calibri" panose="020F0502020204030204" pitchFamily="34" charset="0"/>
                <a:cs typeface="Times New Roman" panose="02020603050405020304" pitchFamily="18" charset="0"/>
              </a:rPr>
              <a:t> </a:t>
            </a:r>
            <a:r>
              <a:rPr lang="it-IT" b="1" dirty="0">
                <a:solidFill>
                  <a:schemeClr val="tx1"/>
                </a:solidFill>
                <a:latin typeface="Garamond" panose="02020404030301010803" pitchFamily="18" charset="0"/>
                <a:ea typeface="Calibri" panose="020F0502020204030204" pitchFamily="34" charset="0"/>
                <a:cs typeface="Times New Roman" panose="02020603050405020304" pitchFamily="18" charset="0"/>
                <a:hlinkClick r:id="rId5"/>
              </a:rPr>
              <a:t>Beati i poveri</a:t>
            </a:r>
            <a:r>
              <a:rPr lang="it-IT" dirty="0">
                <a:solidFill>
                  <a:schemeClr val="tx1"/>
                </a:solidFill>
                <a:latin typeface="Garamond" panose="02020404030301010803" pitchFamily="18" charset="0"/>
                <a:ea typeface="Calibri" panose="020F0502020204030204" pitchFamily="34" charset="0"/>
                <a:cs typeface="Times New Roman" panose="02020603050405020304" pitchFamily="18" charset="0"/>
              </a:rPr>
              <a:t>, Aggiornamenti Sociali, gennaio 2020</a:t>
            </a:r>
            <a:endParaRPr lang="it-IT" dirty="0">
              <a:solidFill>
                <a:schemeClr val="tx1"/>
              </a:solidFill>
              <a:latin typeface="Garamond" panose="02020404030301010803" pitchFamily="18" charset="0"/>
            </a:endParaRPr>
          </a:p>
          <a:p>
            <a:endParaRPr lang="it-IT" dirty="0">
              <a:solidFill>
                <a:schemeClr val="tx1"/>
              </a:solidFill>
              <a:latin typeface="Garamond" panose="02020404030301010803" pitchFamily="18" charset="0"/>
            </a:endParaRPr>
          </a:p>
        </p:txBody>
      </p:sp>
      <p:sp>
        <p:nvSpPr>
          <p:cNvPr id="6" name="Footer Placeholder 4">
            <a:extLst>
              <a:ext uri="{FF2B5EF4-FFF2-40B4-BE49-F238E27FC236}">
                <a16:creationId xmlns:a16="http://schemas.microsoft.com/office/drawing/2014/main" id="{9E8C2849-1B9D-47CD-A36F-6D1BB411FE1E}"/>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2 «Benedetta e maledetta»</a:t>
            </a:r>
          </a:p>
        </p:txBody>
      </p:sp>
    </p:spTree>
    <p:extLst>
      <p:ext uri="{BB962C8B-B14F-4D97-AF65-F5344CB8AC3E}">
        <p14:creationId xmlns:p14="http://schemas.microsoft.com/office/powerpoint/2010/main" val="786470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p:txBody>
          <a:bodyPr/>
          <a:lstStyle>
            <a:lvl1pPr>
              <a:defRPr>
                <a:latin typeface="Garamond" panose="02020404030301010803" pitchFamily="18" charset="0"/>
              </a:defRPr>
            </a:lvl1pPr>
          </a:lstStyle>
          <a:p>
            <a:fld id="{71A7F353-5207-465C-B0D0-DE92FB280E49}" type="datetime1">
              <a:rPr lang="it-IT" smtClean="0"/>
              <a:pPr/>
              <a:t>12/02/2021</a:t>
            </a:fld>
            <a:endParaRPr lang="it-IT" dirty="0"/>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p:txBody>
          <a:bodyPr/>
          <a:lstStyle>
            <a:lvl1pPr>
              <a:defRPr>
                <a:latin typeface="Garamond" panose="02020404030301010803" pitchFamily="18" charset="0"/>
              </a:defRPr>
            </a:lvl1pPr>
          </a:lstStyle>
          <a:p>
            <a:fld id="{C3E68A9F-E484-7D4B-81E9-17085C8B9CE5}" type="slidenum">
              <a:rPr lang="it-IT" smtClean="0"/>
              <a:pPr/>
              <a:t>12</a:t>
            </a:fld>
            <a:endParaRPr lang="it-IT"/>
          </a:p>
        </p:txBody>
      </p:sp>
      <p:sp>
        <p:nvSpPr>
          <p:cNvPr id="5" name="Rettangolo 4">
            <a:extLst>
              <a:ext uri="{FF2B5EF4-FFF2-40B4-BE49-F238E27FC236}">
                <a16:creationId xmlns:a16="http://schemas.microsoft.com/office/drawing/2014/main" id="{6BA81907-770B-B642-99A2-8AB832A027F5}"/>
              </a:ext>
            </a:extLst>
          </p:cNvPr>
          <p:cNvSpPr/>
          <p:nvPr/>
        </p:nvSpPr>
        <p:spPr>
          <a:xfrm>
            <a:off x="681038" y="1624409"/>
            <a:ext cx="8879726" cy="4416594"/>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b="1" cap="all" dirty="0">
                <a:solidFill>
                  <a:srgbClr val="CB3424"/>
                </a:solidFill>
                <a:latin typeface="Garamond" panose="02020404030301010803" pitchFamily="18" charset="0"/>
              </a:rPr>
              <a:t>Spunti di approfondimento e collegamento con altre materie</a:t>
            </a:r>
          </a:p>
          <a:p>
            <a:endParaRPr lang="it-IT" sz="400" i="1" dirty="0">
              <a:solidFill>
                <a:schemeClr val="tx1"/>
              </a:solidFill>
              <a:latin typeface="Garamond" panose="02020404030301010803" pitchFamily="18" charset="0"/>
            </a:endParaRPr>
          </a:p>
          <a:p>
            <a:endParaRPr lang="it-IT" sz="800" dirty="0">
              <a:solidFill>
                <a:schemeClr val="tx1"/>
              </a:solidFill>
              <a:effectLst>
                <a:outerShdw blurRad="38100" dist="38100" dir="2700000" algn="tl">
                  <a:srgbClr val="000000">
                    <a:alpha val="43137"/>
                  </a:srgbClr>
                </a:outerShdw>
              </a:effectLst>
              <a:latin typeface="Garamond" panose="02020404030301010803" pitchFamily="18" charset="0"/>
            </a:endParaRPr>
          </a:p>
          <a:p>
            <a:r>
              <a:rPr lang="it-IT" sz="1400" dirty="0">
                <a:solidFill>
                  <a:schemeClr val="tx1"/>
                </a:solidFill>
                <a:latin typeface="Garamond" panose="02020404030301010803" pitchFamily="18" charset="0"/>
              </a:rPr>
              <a:t>Si forniscono alcuni possibili collegamenti interdisciplinari a partire dal tema della città. Si tratta di un elenco ovviamente parziale e incompleto. Ogni integrazione è la benvenuta, scrivici a: </a:t>
            </a:r>
            <a:r>
              <a:rPr lang="it-IT" sz="1400" dirty="0">
                <a:solidFill>
                  <a:srgbClr val="CB3424"/>
                </a:solidFill>
                <a:latin typeface="Garamond" panose="02020404030301010803" pitchFamily="18" charset="0"/>
              </a:rPr>
              <a:t>edu@fondazionecarlomariamartini.it</a:t>
            </a:r>
          </a:p>
          <a:p>
            <a:endParaRPr lang="it-IT" sz="400" i="1" dirty="0">
              <a:solidFill>
                <a:schemeClr val="tx1"/>
              </a:solidFill>
              <a:latin typeface="Garamond" panose="02020404030301010803" pitchFamily="18" charset="0"/>
            </a:endParaRP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Religione cattolica / ora di alternativa: la benedizione e la maledizione nella Bibbia e nelle religioni; ripresa delle città bibliche dell’Unità 1</a:t>
            </a: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Italiano biennio (scrittura e letture): Iliade, Odissea e Eneide, passi scelti; lavoro di scrittura creativa (vedi compito di realtà)</a:t>
            </a: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Italiano triennio (letteratura e letture): III anno Francesco d’Assisi Cantico delle creature, Dante, esempi di benedizione e maledizione nella Divina Commedia; Pulci, </a:t>
            </a:r>
            <a:r>
              <a:rPr lang="it-IT" sz="1400" i="1" dirty="0" err="1">
                <a:solidFill>
                  <a:schemeClr val="tx1"/>
                </a:solidFill>
                <a:latin typeface="Garamond" panose="02020404030301010803" pitchFamily="18" charset="0"/>
              </a:rPr>
              <a:t>Morgante</a:t>
            </a:r>
            <a:r>
              <a:rPr lang="it-IT" sz="1400" i="1" dirty="0">
                <a:solidFill>
                  <a:schemeClr val="tx1"/>
                </a:solidFill>
                <a:latin typeface="Garamond" panose="02020404030301010803" pitchFamily="18" charset="0"/>
              </a:rPr>
              <a:t> (Il “credo” ribaltato di </a:t>
            </a:r>
            <a:r>
              <a:rPr lang="it-IT" sz="1400" i="1" dirty="0" err="1">
                <a:solidFill>
                  <a:schemeClr val="tx1"/>
                </a:solidFill>
                <a:latin typeface="Garamond" panose="02020404030301010803" pitchFamily="18" charset="0"/>
              </a:rPr>
              <a:t>Morgante</a:t>
            </a:r>
            <a:r>
              <a:rPr lang="it-IT" sz="1400" i="1" dirty="0">
                <a:solidFill>
                  <a:schemeClr val="tx1"/>
                </a:solidFill>
                <a:latin typeface="Garamond" panose="02020404030301010803" pitchFamily="18" charset="0"/>
              </a:rPr>
              <a:t> XVIII 112-126); V anno D’Annunzio, La sera fiesolana</a:t>
            </a: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Letteratura inglese: Christopher Marlowe, </a:t>
            </a:r>
            <a:r>
              <a:rPr lang="it-IT" sz="1400" i="1" dirty="0" err="1">
                <a:solidFill>
                  <a:schemeClr val="tx1"/>
                </a:solidFill>
                <a:latin typeface="Garamond" panose="02020404030301010803" pitchFamily="18" charset="0"/>
              </a:rPr>
              <a:t>Doctor</a:t>
            </a:r>
            <a:r>
              <a:rPr lang="it-IT" sz="1400" i="1" dirty="0">
                <a:solidFill>
                  <a:schemeClr val="tx1"/>
                </a:solidFill>
                <a:latin typeface="Garamond" panose="02020404030301010803" pitchFamily="18" charset="0"/>
              </a:rPr>
              <a:t> </a:t>
            </a:r>
            <a:r>
              <a:rPr lang="it-IT" sz="1400" i="1" dirty="0" err="1">
                <a:solidFill>
                  <a:schemeClr val="tx1"/>
                </a:solidFill>
                <a:latin typeface="Garamond" panose="02020404030301010803" pitchFamily="18" charset="0"/>
              </a:rPr>
              <a:t>Faustus</a:t>
            </a:r>
            <a:r>
              <a:rPr lang="it-IT" sz="1400" i="1" dirty="0">
                <a:solidFill>
                  <a:schemeClr val="tx1"/>
                </a:solidFill>
                <a:latin typeface="Garamond" panose="02020404030301010803" pitchFamily="18" charset="0"/>
              </a:rPr>
              <a:t>; T. </a:t>
            </a:r>
            <a:r>
              <a:rPr lang="it-IT" sz="1400" i="1" dirty="0" err="1">
                <a:solidFill>
                  <a:schemeClr val="tx1"/>
                </a:solidFill>
                <a:latin typeface="Garamond" panose="02020404030301010803" pitchFamily="18" charset="0"/>
              </a:rPr>
              <a:t>Coleridge</a:t>
            </a:r>
            <a:r>
              <a:rPr lang="it-IT" sz="1400" i="1" dirty="0">
                <a:solidFill>
                  <a:schemeClr val="tx1"/>
                </a:solidFill>
                <a:latin typeface="Garamond" panose="02020404030301010803" pitchFamily="18" charset="0"/>
              </a:rPr>
              <a:t>, The Rime of the Ancient Mariner; W. Faulkner, The Sound and the </a:t>
            </a:r>
            <a:r>
              <a:rPr lang="it-IT" sz="1400" i="1" dirty="0" err="1">
                <a:solidFill>
                  <a:schemeClr val="tx1"/>
                </a:solidFill>
                <a:latin typeface="Garamond" panose="02020404030301010803" pitchFamily="18" charset="0"/>
              </a:rPr>
              <a:t>Fury</a:t>
            </a:r>
            <a:endParaRPr lang="it-IT" sz="1400" i="1" dirty="0">
              <a:solidFill>
                <a:schemeClr val="tx1"/>
              </a:solidFill>
              <a:latin typeface="Garamond" panose="02020404030301010803" pitchFamily="18" charset="0"/>
            </a:endParaRP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Letteratura francese: Baudelaire, </a:t>
            </a:r>
            <a:r>
              <a:rPr lang="it-IT" sz="1400" i="1" dirty="0" err="1">
                <a:solidFill>
                  <a:schemeClr val="tx1"/>
                </a:solidFill>
                <a:latin typeface="Garamond" panose="02020404030301010803" pitchFamily="18" charset="0"/>
              </a:rPr>
              <a:t>Les</a:t>
            </a:r>
            <a:r>
              <a:rPr lang="it-IT" sz="1400" i="1" dirty="0">
                <a:solidFill>
                  <a:schemeClr val="tx1"/>
                </a:solidFill>
                <a:latin typeface="Garamond" panose="02020404030301010803" pitchFamily="18" charset="0"/>
              </a:rPr>
              <a:t> </a:t>
            </a:r>
            <a:r>
              <a:rPr lang="it-IT" sz="1400" i="1" dirty="0" err="1">
                <a:solidFill>
                  <a:schemeClr val="tx1"/>
                </a:solidFill>
                <a:latin typeface="Garamond" panose="02020404030301010803" pitchFamily="18" charset="0"/>
              </a:rPr>
              <a:t>fleurs</a:t>
            </a:r>
            <a:r>
              <a:rPr lang="it-IT" sz="1400" i="1" dirty="0">
                <a:solidFill>
                  <a:schemeClr val="tx1"/>
                </a:solidFill>
                <a:latin typeface="Garamond" panose="02020404030301010803" pitchFamily="18" charset="0"/>
              </a:rPr>
              <a:t> </a:t>
            </a:r>
            <a:r>
              <a:rPr lang="it-IT" sz="1400" i="1" dirty="0" err="1">
                <a:solidFill>
                  <a:schemeClr val="tx1"/>
                </a:solidFill>
                <a:latin typeface="Garamond" panose="02020404030301010803" pitchFamily="18" charset="0"/>
              </a:rPr>
              <a:t>du</a:t>
            </a:r>
            <a:r>
              <a:rPr lang="it-IT" sz="1400" i="1" dirty="0">
                <a:solidFill>
                  <a:schemeClr val="tx1"/>
                </a:solidFill>
                <a:latin typeface="Garamond" panose="02020404030301010803" pitchFamily="18" charset="0"/>
              </a:rPr>
              <a:t> mal, </a:t>
            </a:r>
            <a:r>
              <a:rPr lang="it-IT" sz="1400" i="1" dirty="0" err="1">
                <a:solidFill>
                  <a:schemeClr val="tx1"/>
                </a:solidFill>
                <a:latin typeface="Garamond" panose="02020404030301010803" pitchFamily="18" charset="0"/>
              </a:rPr>
              <a:t>Bénédiction</a:t>
            </a:r>
            <a:r>
              <a:rPr lang="it-IT" sz="1400" i="1" dirty="0">
                <a:solidFill>
                  <a:schemeClr val="tx1"/>
                </a:solidFill>
                <a:latin typeface="Garamond" panose="02020404030301010803" pitchFamily="18" charset="0"/>
              </a:rPr>
              <a:t> </a:t>
            </a: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Letteratura spagnola: Valle </a:t>
            </a:r>
            <a:r>
              <a:rPr lang="it-IT" sz="1400" i="1" dirty="0" err="1">
                <a:solidFill>
                  <a:schemeClr val="tx1"/>
                </a:solidFill>
                <a:latin typeface="Garamond" panose="02020404030301010803" pitchFamily="18" charset="0"/>
              </a:rPr>
              <a:t>Inclán</a:t>
            </a:r>
            <a:r>
              <a:rPr lang="it-IT" sz="1400" i="1" dirty="0">
                <a:solidFill>
                  <a:schemeClr val="tx1"/>
                </a:solidFill>
                <a:latin typeface="Garamond" panose="02020404030301010803" pitchFamily="18" charset="0"/>
              </a:rPr>
              <a:t>, </a:t>
            </a:r>
            <a:r>
              <a:rPr lang="it-IT" sz="1400" i="1" dirty="0" err="1">
                <a:solidFill>
                  <a:schemeClr val="tx1"/>
                </a:solidFill>
                <a:latin typeface="Garamond" panose="02020404030301010803" pitchFamily="18" charset="0"/>
              </a:rPr>
              <a:t>Luces</a:t>
            </a:r>
            <a:r>
              <a:rPr lang="it-IT" sz="1400" i="1" dirty="0">
                <a:solidFill>
                  <a:schemeClr val="tx1"/>
                </a:solidFill>
                <a:latin typeface="Garamond" panose="02020404030301010803" pitchFamily="18" charset="0"/>
              </a:rPr>
              <a:t> de </a:t>
            </a:r>
            <a:r>
              <a:rPr lang="it-IT" sz="1400" i="1" dirty="0" err="1">
                <a:solidFill>
                  <a:schemeClr val="tx1"/>
                </a:solidFill>
                <a:latin typeface="Garamond" panose="02020404030301010803" pitchFamily="18" charset="0"/>
              </a:rPr>
              <a:t>Bohemia</a:t>
            </a:r>
            <a:r>
              <a:rPr lang="it-IT" sz="1400" i="1" dirty="0">
                <a:solidFill>
                  <a:schemeClr val="tx1"/>
                </a:solidFill>
                <a:latin typeface="Garamond" panose="02020404030301010803" pitchFamily="18" charset="0"/>
              </a:rPr>
              <a:t>; Camilo José Cela, La </a:t>
            </a:r>
            <a:r>
              <a:rPr lang="it-IT" sz="1400" i="1" dirty="0" err="1">
                <a:solidFill>
                  <a:schemeClr val="tx1"/>
                </a:solidFill>
                <a:latin typeface="Garamond" panose="02020404030301010803" pitchFamily="18" charset="0"/>
              </a:rPr>
              <a:t>colmena</a:t>
            </a:r>
            <a:r>
              <a:rPr lang="it-IT" sz="1400" i="1" dirty="0">
                <a:solidFill>
                  <a:schemeClr val="tx1"/>
                </a:solidFill>
                <a:latin typeface="Garamond" panose="02020404030301010803" pitchFamily="18" charset="0"/>
              </a:rPr>
              <a:t>  </a:t>
            </a: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Letteratura tedesca: Goethe, Faust</a:t>
            </a:r>
          </a:p>
          <a:p>
            <a:pPr marL="285750" indent="-285750">
              <a:spcBef>
                <a:spcPts val="600"/>
              </a:spcBef>
              <a:buFont typeface="Arial" panose="020B0604020202020204" pitchFamily="34" charset="0"/>
              <a:buChar char="•"/>
            </a:pPr>
            <a:r>
              <a:rPr lang="it-IT" sz="1400" i="1" dirty="0" err="1">
                <a:solidFill>
                  <a:schemeClr val="tx1"/>
                </a:solidFill>
                <a:latin typeface="Garamond" panose="02020404030301010803" pitchFamily="18" charset="0"/>
              </a:rPr>
              <a:t>Geostoria</a:t>
            </a:r>
            <a:r>
              <a:rPr lang="it-IT" sz="1400" i="1" dirty="0">
                <a:solidFill>
                  <a:schemeClr val="tx1"/>
                </a:solidFill>
                <a:latin typeface="Garamond" panose="02020404030301010803" pitchFamily="18" charset="0"/>
              </a:rPr>
              <a:t> al biennio: il valore della benedizione/maledizione nel mondo classico (vedi bibliografia) </a:t>
            </a: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Storia al triennio: possibili focus: scomunica, una maledizione o un’arma politica?; Benedire i sovrani, prerogativa papale attraverso i secoli: rapporto tra potere spirituale e temporale. </a:t>
            </a:r>
          </a:p>
        </p:txBody>
      </p:sp>
      <p:sp>
        <p:nvSpPr>
          <p:cNvPr id="6" name="Footer Placeholder 4">
            <a:extLst>
              <a:ext uri="{FF2B5EF4-FFF2-40B4-BE49-F238E27FC236}">
                <a16:creationId xmlns:a16="http://schemas.microsoft.com/office/drawing/2014/main" id="{0CAFDE01-3528-4BA9-840E-282D2CABF7A1}"/>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2 «Benedetta e maledetta»</a:t>
            </a:r>
          </a:p>
        </p:txBody>
      </p:sp>
    </p:spTree>
    <p:extLst>
      <p:ext uri="{BB962C8B-B14F-4D97-AF65-F5344CB8AC3E}">
        <p14:creationId xmlns:p14="http://schemas.microsoft.com/office/powerpoint/2010/main" val="18440098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12/02/2021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13</a:t>
            </a:fld>
            <a:endParaRPr lang="it-IT">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597729"/>
            <a:ext cx="8476819" cy="3662541"/>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marL="285750" indent="-285750">
              <a:spcBef>
                <a:spcPts val="600"/>
              </a:spcBef>
              <a:buFont typeface="Arial" panose="020B0604020202020204" pitchFamily="34" charset="0"/>
              <a:buChar char="•"/>
            </a:pPr>
            <a:endParaRPr lang="it-IT" sz="1400" i="1" dirty="0">
              <a:solidFill>
                <a:schemeClr val="tx1"/>
              </a:solidFill>
              <a:latin typeface="Garamond" panose="02020404030301010803" pitchFamily="18" charset="0"/>
            </a:endParaRP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Storia dell’arte: il gesto della benedizione nella storia dell’arte (es. Cristo pantocratore, Duomo di Cefalù; Bellini, Cristo benedicente; Segantini, la benedizione delle pecore; </a:t>
            </a:r>
            <a:r>
              <a:rPr lang="it-IT" sz="1400" i="1" dirty="0" err="1">
                <a:solidFill>
                  <a:schemeClr val="tx1"/>
                </a:solidFill>
                <a:latin typeface="Garamond" panose="02020404030301010803" pitchFamily="18" charset="0"/>
              </a:rPr>
              <a:t>Viani</a:t>
            </a:r>
            <a:r>
              <a:rPr lang="it-IT" sz="1400" i="1" dirty="0">
                <a:solidFill>
                  <a:schemeClr val="tx1"/>
                </a:solidFill>
                <a:latin typeface="Garamond" panose="02020404030301010803" pitchFamily="18" charset="0"/>
              </a:rPr>
              <a:t>, Benedizione dei morti del mare, 1914-1916; </a:t>
            </a: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Filosofia</a:t>
            </a: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Latino: possibile percorso sulla religiosità e sul concetto di sacrificio propiziatorio nel mondo classico, si rimanda ai lavori di </a:t>
            </a:r>
            <a:r>
              <a:rPr lang="it-IT" sz="1400" i="1" dirty="0" err="1">
                <a:solidFill>
                  <a:schemeClr val="tx1"/>
                </a:solidFill>
                <a:latin typeface="Garamond" panose="02020404030301010803" pitchFamily="18" charset="0"/>
              </a:rPr>
              <a:t>Bettini</a:t>
            </a:r>
            <a:r>
              <a:rPr lang="it-IT" sz="1400" i="1" dirty="0">
                <a:solidFill>
                  <a:schemeClr val="tx1"/>
                </a:solidFill>
                <a:latin typeface="Garamond" panose="02020404030301010803" pitchFamily="18" charset="0"/>
              </a:rPr>
              <a:t> sull'antropologia del mondo antico.</a:t>
            </a: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Greco: vedi latino </a:t>
            </a:r>
          </a:p>
          <a:p>
            <a:pPr>
              <a:spcBef>
                <a:spcPts val="600"/>
              </a:spcBef>
            </a:pPr>
            <a:endParaRPr lang="it-IT" sz="1400" i="1" dirty="0">
              <a:solidFill>
                <a:schemeClr val="tx1"/>
              </a:solidFill>
              <a:latin typeface="Garamond" panose="02020404030301010803" pitchFamily="18" charset="0"/>
            </a:endParaRPr>
          </a:p>
          <a:p>
            <a:pPr>
              <a:spcBef>
                <a:spcPts val="600"/>
              </a:spcBef>
            </a:pPr>
            <a:r>
              <a:rPr lang="it-IT" sz="1400" b="1" dirty="0">
                <a:solidFill>
                  <a:schemeClr val="tx1"/>
                </a:solidFill>
                <a:latin typeface="Garamond" panose="02020404030301010803" pitchFamily="18" charset="0"/>
              </a:rPr>
              <a:t>Riferimenti bibliografici per il mondo antico </a:t>
            </a:r>
          </a:p>
          <a:p>
            <a:pPr marL="285750" indent="-285750">
              <a:spcBef>
                <a:spcPts val="600"/>
              </a:spcBef>
              <a:buFont typeface="Arial" panose="020B0604020202020204" pitchFamily="34" charset="0"/>
              <a:buChar char="•"/>
            </a:pPr>
            <a:r>
              <a:rPr lang="it-IT" sz="1400" dirty="0" err="1">
                <a:solidFill>
                  <a:schemeClr val="tx1"/>
                </a:solidFill>
                <a:latin typeface="Garamond" panose="02020404030301010803" pitchFamily="18" charset="0"/>
              </a:rPr>
              <a:t>Bettini</a:t>
            </a:r>
            <a:r>
              <a:rPr lang="it-IT" sz="1400" dirty="0">
                <a:solidFill>
                  <a:schemeClr val="tx1"/>
                </a:solidFill>
                <a:latin typeface="Garamond" panose="02020404030301010803" pitchFamily="18" charset="0"/>
              </a:rPr>
              <a:t>, Elogio del politeismo, Il Mulino, 2014 </a:t>
            </a:r>
          </a:p>
          <a:p>
            <a:pPr marL="285750" indent="-285750">
              <a:spcBef>
                <a:spcPts val="600"/>
              </a:spcBef>
              <a:buFont typeface="Arial" panose="020B0604020202020204" pitchFamily="34" charset="0"/>
              <a:buChar char="•"/>
            </a:pPr>
            <a:r>
              <a:rPr lang="it-IT" sz="1400" dirty="0">
                <a:solidFill>
                  <a:schemeClr val="tx1"/>
                </a:solidFill>
                <a:latin typeface="Garamond" panose="02020404030301010803" pitchFamily="18" charset="0"/>
              </a:rPr>
              <a:t>Paoli, Vita romana, Oscar Saggi Mondadori 1990 </a:t>
            </a:r>
          </a:p>
          <a:p>
            <a:pPr marL="285750" indent="-285750">
              <a:spcBef>
                <a:spcPts val="600"/>
              </a:spcBef>
              <a:buFont typeface="Arial" panose="020B0604020202020204" pitchFamily="34" charset="0"/>
              <a:buChar char="•"/>
            </a:pPr>
            <a:r>
              <a:rPr lang="it-IT" sz="1400" dirty="0">
                <a:solidFill>
                  <a:schemeClr val="tx1"/>
                </a:solidFill>
                <a:latin typeface="Garamond" panose="02020404030301010803" pitchFamily="18" charset="0"/>
              </a:rPr>
              <a:t>Pomponio, Formule di maledizione della Mesopotamia preclassica, </a:t>
            </a:r>
            <a:r>
              <a:rPr lang="it-IT" sz="1400" dirty="0" err="1">
                <a:solidFill>
                  <a:schemeClr val="tx1"/>
                </a:solidFill>
                <a:latin typeface="Garamond" panose="02020404030301010803" pitchFamily="18" charset="0"/>
              </a:rPr>
              <a:t>Paideia</a:t>
            </a:r>
            <a:r>
              <a:rPr lang="it-IT" sz="1400" dirty="0">
                <a:solidFill>
                  <a:schemeClr val="tx1"/>
                </a:solidFill>
                <a:latin typeface="Garamond" panose="02020404030301010803" pitchFamily="18" charset="0"/>
              </a:rPr>
              <a:t> Editrice, 1990 </a:t>
            </a:r>
          </a:p>
          <a:p>
            <a:pPr marL="285750" indent="-285750">
              <a:spcBef>
                <a:spcPts val="600"/>
              </a:spcBef>
              <a:buFont typeface="Arial" panose="020B0604020202020204" pitchFamily="34" charset="0"/>
              <a:buChar char="•"/>
            </a:pPr>
            <a:r>
              <a:rPr lang="it-IT" sz="1400" dirty="0" err="1">
                <a:solidFill>
                  <a:schemeClr val="tx1"/>
                </a:solidFill>
                <a:latin typeface="Garamond" panose="02020404030301010803" pitchFamily="18" charset="0"/>
              </a:rPr>
              <a:t>Scheid</a:t>
            </a:r>
            <a:r>
              <a:rPr lang="it-IT" sz="1400" dirty="0">
                <a:solidFill>
                  <a:schemeClr val="tx1"/>
                </a:solidFill>
                <a:latin typeface="Garamond" panose="02020404030301010803" pitchFamily="18" charset="0"/>
              </a:rPr>
              <a:t>, La religione a Roma, Ed. Laterza 2004 </a:t>
            </a:r>
          </a:p>
        </p:txBody>
      </p:sp>
      <p:sp>
        <p:nvSpPr>
          <p:cNvPr id="6" name="Footer Placeholder 4">
            <a:extLst>
              <a:ext uri="{FF2B5EF4-FFF2-40B4-BE49-F238E27FC236}">
                <a16:creationId xmlns:a16="http://schemas.microsoft.com/office/drawing/2014/main" id="{4CBDF6C1-5048-4C26-A907-6D89B7292037}"/>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2 «Benedetta e maledetta»</a:t>
            </a:r>
          </a:p>
        </p:txBody>
      </p:sp>
    </p:spTree>
    <p:extLst>
      <p:ext uri="{BB962C8B-B14F-4D97-AF65-F5344CB8AC3E}">
        <p14:creationId xmlns:p14="http://schemas.microsoft.com/office/powerpoint/2010/main" val="7657880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CB88CBD7-CE5D-684D-81ED-84ADBA84FC6B}"/>
              </a:ext>
            </a:extLst>
          </p:cNvPr>
          <p:cNvSpPr txBox="1"/>
          <p:nvPr/>
        </p:nvSpPr>
        <p:spPr>
          <a:xfrm>
            <a:off x="0" y="4371975"/>
            <a:ext cx="9906000" cy="523220"/>
          </a:xfrm>
          <a:prstGeom prst="rect">
            <a:avLst/>
          </a:prstGeom>
          <a:noFill/>
        </p:spPr>
        <p:txBody>
          <a:bodyPr wrap="square" rtlCol="0">
            <a:spAutoFit/>
          </a:bodyPr>
          <a:lstStyle/>
          <a:p>
            <a:pPr algn="ctr"/>
            <a:r>
              <a:rPr lang="it-IT" sz="2800" b="1" dirty="0">
                <a:solidFill>
                  <a:schemeClr val="bg1"/>
                </a:solidFill>
                <a:latin typeface="Garamond" panose="02020404030301010803" pitchFamily="18" charset="0"/>
              </a:rPr>
              <a:t>GRAZIE</a:t>
            </a:r>
            <a:endParaRPr lang="it-IT" i="1" dirty="0">
              <a:solidFill>
                <a:schemeClr val="bg1"/>
              </a:solidFill>
              <a:latin typeface="Garamond" panose="02020404030301010803" pitchFamily="18" charset="0"/>
            </a:endParaRPr>
          </a:p>
        </p:txBody>
      </p:sp>
    </p:spTree>
    <p:extLst>
      <p:ext uri="{BB962C8B-B14F-4D97-AF65-F5344CB8AC3E}">
        <p14:creationId xmlns:p14="http://schemas.microsoft.com/office/powerpoint/2010/main" val="2781506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p:txBody>
          <a:bodyPr/>
          <a:lstStyle>
            <a:lvl1pPr>
              <a:defRPr>
                <a:latin typeface="Garamond" panose="02020404030301010803" pitchFamily="18" charset="0"/>
              </a:defRPr>
            </a:lvl1pPr>
          </a:lstStyle>
          <a:p>
            <a:fld id="{71A7F353-5207-465C-B0D0-DE92FB280E49}" type="datetime1">
              <a:rPr lang="it-IT" smtClean="0"/>
              <a:t>12/02/2021</a:t>
            </a:fld>
            <a:endParaRPr lang="it-IT">
              <a:latin typeface="Garamond" panose="02020404030301010803" pitchFamily="18" charset="0"/>
            </a:endParaRPr>
          </a:p>
        </p:txBody>
      </p:sp>
      <p:sp>
        <p:nvSpPr>
          <p:cNvPr id="3" name="Footer Placeholder 4">
            <a:extLst>
              <a:ext uri="{FF2B5EF4-FFF2-40B4-BE49-F238E27FC236}">
                <a16:creationId xmlns:a16="http://schemas.microsoft.com/office/drawing/2014/main" id="{BF80239B-0BE0-234F-B2F9-CEB476FB8345}"/>
              </a:ext>
            </a:extLst>
          </p:cNvPr>
          <p:cNvSpPr>
            <a:spLocks noGrp="1"/>
          </p:cNvSpPr>
          <p:nvPr>
            <p:ph type="ftr" sz="quarter" idx="11"/>
          </p:nvPr>
        </p:nvSpPr>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1 «Benedetta e maledetta»</a:t>
            </a: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p:txBody>
          <a:bodyPr/>
          <a:lstStyle>
            <a:lvl1pPr>
              <a:defRPr>
                <a:latin typeface="Garamond" panose="02020404030301010803" pitchFamily="18" charset="0"/>
              </a:defRPr>
            </a:lvl1pPr>
          </a:lstStyle>
          <a:p>
            <a:fld id="{C3E68A9F-E484-7D4B-81E9-17085C8B9CE5}" type="slidenum">
              <a:rPr lang="it-IT" smtClean="0"/>
              <a:pPr/>
              <a:t>2</a:t>
            </a:fld>
            <a:endParaRPr lang="it-IT">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733042"/>
            <a:ext cx="8543926" cy="4278094"/>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b="1" cap="all" dirty="0">
                <a:solidFill>
                  <a:srgbClr val="CB3424"/>
                </a:solidFill>
                <a:latin typeface="Garamond" panose="02020404030301010803" pitchFamily="18" charset="0"/>
              </a:rPr>
              <a:t>Unità 2 – benedetta e maledetta</a:t>
            </a:r>
            <a:endParaRPr lang="it-IT" cap="all" dirty="0">
              <a:solidFill>
                <a:srgbClr val="CB3424"/>
              </a:solidFill>
              <a:latin typeface="Garamond" panose="02020404030301010803" pitchFamily="18" charset="0"/>
            </a:endParaRPr>
          </a:p>
          <a:p>
            <a:endParaRPr lang="it-IT" i="1" dirty="0">
              <a:solidFill>
                <a:schemeClr val="tx1"/>
              </a:solidFill>
              <a:latin typeface="Garamond" panose="02020404030301010803" pitchFamily="18" charset="0"/>
            </a:endParaRPr>
          </a:p>
          <a:p>
            <a:pPr algn="just"/>
            <a:r>
              <a:rPr lang="it-IT" i="1" dirty="0">
                <a:solidFill>
                  <a:schemeClr val="tx1"/>
                </a:solidFill>
                <a:latin typeface="Garamond" panose="02020404030301010803" pitchFamily="18" charset="0"/>
              </a:rPr>
              <a:t>Dopo il lavoro introduttivo proposto nella Unità 1, l'attenzione si focalizza ora sui due aggettivi che accompagnano la città nel titolo dell'intervento del cardinale Martini: benedetta e maledetta.</a:t>
            </a:r>
          </a:p>
          <a:p>
            <a:pPr algn="just"/>
            <a:r>
              <a:rPr lang="it-IT" i="1" dirty="0">
                <a:solidFill>
                  <a:schemeClr val="tx1"/>
                </a:solidFill>
                <a:latin typeface="Garamond" panose="02020404030301010803" pitchFamily="18" charset="0"/>
              </a:rPr>
              <a:t>Lo scopo è quello di entrare in una dinamica riflessiva che permetta agli studenti di capire che sono loro a poter scegliere uno o entrambi gli aggettivi. Ciascuno è infatti chiamato a “benedire” o “maledire”, quindi accogliere o rifiutare, il quotidiano vissuto, in particolare nel contesto della città. Riflettere su questi due gesti / dimensioni, comporterà un certo impegno, ma di sicuro aiuterà gli studenti ad addentrarsi nella profondità del pensiero del Cardinale e a guardare ciò che ci circonda con occhi diversi.</a:t>
            </a:r>
          </a:p>
          <a:p>
            <a:endParaRPr lang="it-IT" sz="800" i="1" dirty="0">
              <a:solidFill>
                <a:schemeClr val="tx1"/>
              </a:solidFill>
              <a:latin typeface="Garamond" panose="02020404030301010803" pitchFamily="18" charset="0"/>
            </a:endParaRPr>
          </a:p>
          <a:p>
            <a:r>
              <a:rPr lang="it-IT" b="1" dirty="0">
                <a:solidFill>
                  <a:srgbClr val="CB3424"/>
                </a:solidFill>
                <a:latin typeface="Garamond" panose="02020404030301010803" pitchFamily="18" charset="0"/>
              </a:rPr>
              <a:t>Le domande</a:t>
            </a:r>
            <a:endParaRPr lang="it-IT" dirty="0">
              <a:solidFill>
                <a:srgbClr val="CB3424"/>
              </a:solidFill>
              <a:latin typeface="Garamond" panose="02020404030301010803" pitchFamily="18" charset="0"/>
            </a:endParaRPr>
          </a:p>
          <a:p>
            <a:pPr marL="800100" lvl="1" indent="-342900">
              <a:spcBef>
                <a:spcPts val="1200"/>
              </a:spcBef>
              <a:buFont typeface="+mj-lt"/>
              <a:buAutoNum type="arabicPeriod"/>
            </a:pPr>
            <a:r>
              <a:rPr lang="it-IT" dirty="0">
                <a:solidFill>
                  <a:schemeClr val="tx1"/>
                </a:solidFill>
                <a:latin typeface="Garamond" panose="02020404030301010803" pitchFamily="18" charset="0"/>
              </a:rPr>
              <a:t>Cosa significa benedetto / maledetto? Dire bene / male</a:t>
            </a:r>
          </a:p>
          <a:p>
            <a:pPr marL="800100" lvl="1" indent="-342900">
              <a:spcBef>
                <a:spcPts val="1200"/>
              </a:spcBef>
              <a:buFont typeface="+mj-lt"/>
              <a:buAutoNum type="arabicPeriod"/>
            </a:pPr>
            <a:r>
              <a:rPr lang="it-IT" dirty="0">
                <a:solidFill>
                  <a:schemeClr val="tx1"/>
                </a:solidFill>
                <a:latin typeface="Garamond" panose="02020404030301010803" pitchFamily="18" charset="0"/>
              </a:rPr>
              <a:t>Chi (ci) benedice o maledice?</a:t>
            </a:r>
          </a:p>
          <a:p>
            <a:pPr marL="800100" lvl="1" indent="-342900">
              <a:spcBef>
                <a:spcPts val="1200"/>
              </a:spcBef>
              <a:buFont typeface="+mj-lt"/>
              <a:buAutoNum type="arabicPeriod"/>
            </a:pPr>
            <a:r>
              <a:rPr lang="it-IT" dirty="0">
                <a:solidFill>
                  <a:schemeClr val="tx1"/>
                </a:solidFill>
                <a:latin typeface="Garamond" panose="02020404030301010803" pitchFamily="18" charset="0"/>
              </a:rPr>
              <a:t>Noi chi benediciamo o malediciamo?</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01240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12/02/2021</a:t>
            </a:fld>
            <a:endParaRPr lang="it-IT">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3</a:t>
            </a:fld>
            <a:endParaRPr lang="it-IT">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7" y="1856592"/>
            <a:ext cx="8543926" cy="3816429"/>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b="1" dirty="0">
                <a:solidFill>
                  <a:srgbClr val="CB3424"/>
                </a:solidFill>
                <a:latin typeface="Garamond" panose="02020404030301010803" pitchFamily="18" charset="0"/>
              </a:rPr>
              <a:t>Possibili attività connesse</a:t>
            </a:r>
          </a:p>
          <a:p>
            <a:endParaRPr lang="it-IT" b="1" dirty="0">
              <a:solidFill>
                <a:srgbClr val="CB3424"/>
              </a:solidFill>
              <a:latin typeface="Garamond" panose="02020404030301010803" pitchFamily="18" charset="0"/>
            </a:endParaRPr>
          </a:p>
          <a:p>
            <a:pPr marL="342900" indent="-342900" algn="just" fontAlgn="base">
              <a:spcAft>
                <a:spcPts val="1200"/>
              </a:spcAft>
              <a:buFont typeface="+mj-lt"/>
              <a:buAutoNum type="alphaLcPeriod"/>
            </a:pPr>
            <a:r>
              <a:rPr lang="it-IT" dirty="0">
                <a:solidFill>
                  <a:schemeClr val="tx1"/>
                </a:solidFill>
                <a:latin typeface="Garamond" panose="02020404030301010803" pitchFamily="18" charset="0"/>
              </a:rPr>
              <a:t>Cercare esempi di benedizione / maledizione (musica, letteratura, spezzoni di film…)</a:t>
            </a:r>
          </a:p>
          <a:p>
            <a:pPr marL="342900" indent="-342900" algn="just" fontAlgn="base">
              <a:spcAft>
                <a:spcPts val="1200"/>
              </a:spcAft>
              <a:buFont typeface="+mj-lt"/>
              <a:buAutoNum type="alphaLcPeriod"/>
            </a:pPr>
            <a:r>
              <a:rPr lang="it-IT" dirty="0">
                <a:solidFill>
                  <a:schemeClr val="tx1"/>
                </a:solidFill>
                <a:latin typeface="Garamond" panose="02020404030301010803" pitchFamily="18" charset="0"/>
              </a:rPr>
              <a:t>Identificare i motivi di benedizione/maledizione nella nostra vita</a:t>
            </a:r>
          </a:p>
          <a:p>
            <a:pPr marL="342900" indent="-342900" algn="just" fontAlgn="base">
              <a:spcAft>
                <a:spcPts val="1200"/>
              </a:spcAft>
              <a:buFont typeface="+mj-lt"/>
              <a:buAutoNum type="alphaLcPeriod"/>
            </a:pPr>
            <a:r>
              <a:rPr lang="it-IT" dirty="0">
                <a:solidFill>
                  <a:schemeClr val="tx1"/>
                </a:solidFill>
                <a:latin typeface="Garamond" panose="02020404030301010803" pitchFamily="18" charset="0"/>
              </a:rPr>
              <a:t>Come benedicono / maledicono le diverse tradizioni religiose e il mondo laico? </a:t>
            </a:r>
          </a:p>
          <a:p>
            <a:pPr lvl="0"/>
            <a:endParaRPr lang="it-IT" dirty="0">
              <a:solidFill>
                <a:schemeClr val="tx1"/>
              </a:solidFill>
              <a:latin typeface="Garamond" panose="02020404030301010803" pitchFamily="18" charset="0"/>
            </a:endParaRPr>
          </a:p>
          <a:p>
            <a:r>
              <a:rPr lang="it-IT" b="1" dirty="0">
                <a:solidFill>
                  <a:srgbClr val="CB3424"/>
                </a:solidFill>
                <a:latin typeface="Garamond" panose="02020404030301010803" pitchFamily="18" charset="0"/>
              </a:rPr>
              <a:t>Compito di realtà (con possibilità di valutazione)</a:t>
            </a:r>
          </a:p>
          <a:p>
            <a:endParaRPr lang="it-IT" b="1" dirty="0">
              <a:solidFill>
                <a:srgbClr val="CB3424"/>
              </a:solidFill>
              <a:latin typeface="Garamond" panose="02020404030301010803" pitchFamily="18" charset="0"/>
            </a:endParaRPr>
          </a:p>
          <a:p>
            <a:r>
              <a:rPr lang="it-IT" dirty="0">
                <a:solidFill>
                  <a:schemeClr val="tx1"/>
                </a:solidFill>
                <a:latin typeface="Garamond" panose="02020404030301010803" pitchFamily="18" charset="0"/>
              </a:rPr>
              <a:t>Provare a creare una benedizione / maledizione verso il luogo nel quale viviamo e proporla ai responsabili politici e religiosi della nostra città. Il lavoro in forma scritta, grafica o video può essere svolto singolarmente o in piccoli gruppi.</a:t>
            </a:r>
            <a:r>
              <a:rPr lang="it-IT" dirty="0"/>
              <a:t/>
            </a:r>
            <a:br>
              <a:rPr lang="it-IT" dirty="0"/>
            </a:b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Footer Placeholder 4">
            <a:extLst>
              <a:ext uri="{FF2B5EF4-FFF2-40B4-BE49-F238E27FC236}">
                <a16:creationId xmlns:a16="http://schemas.microsoft.com/office/drawing/2014/main" id="{CF5DC807-4269-4E87-801F-8F616D892B06}"/>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2</a:t>
            </a:r>
            <a:r>
              <a:rPr lang="it-IT" b="1" dirty="0"/>
              <a:t> </a:t>
            </a:r>
            <a:r>
              <a:rPr lang="it-IT" b="1" dirty="0" smtClean="0"/>
              <a:t>«Benedetta </a:t>
            </a:r>
            <a:r>
              <a:rPr lang="it-IT" b="1" smtClean="0"/>
              <a:t>e maledetta»</a:t>
            </a:r>
            <a:endParaRPr lang="it-IT" b="1" dirty="0"/>
          </a:p>
        </p:txBody>
      </p:sp>
    </p:spTree>
    <p:extLst>
      <p:ext uri="{BB962C8B-B14F-4D97-AF65-F5344CB8AC3E}">
        <p14:creationId xmlns:p14="http://schemas.microsoft.com/office/powerpoint/2010/main" val="3647652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12/02/2021</a:t>
            </a:fld>
            <a:endParaRPr lang="it-IT">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4</a:t>
            </a:fld>
            <a:endParaRPr lang="it-IT">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553083"/>
            <a:ext cx="8543926" cy="4578305"/>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nSpc>
                <a:spcPct val="107000"/>
              </a:lnSpc>
              <a:spcAft>
                <a:spcPts val="800"/>
              </a:spcAft>
            </a:pPr>
            <a:r>
              <a:rPr lang="it-IT" b="1" cap="all" dirty="0">
                <a:solidFill>
                  <a:srgbClr val="CB3424"/>
                </a:solidFill>
                <a:latin typeface="Garamond" panose="02020404030301010803" pitchFamily="18" charset="0"/>
                <a:ea typeface="Calibri" panose="020F0502020204030204" pitchFamily="34" charset="0"/>
                <a:cs typeface="Times New Roman" panose="02020603050405020304" pitchFamily="18" charset="0"/>
              </a:rPr>
              <a:t>TESTI DI Carlo Maria Martini</a:t>
            </a:r>
          </a:p>
          <a:p>
            <a:pPr>
              <a:lnSpc>
                <a:spcPct val="107000"/>
              </a:lnSpc>
            </a:pPr>
            <a:r>
              <a:rPr lang="it-IT" b="1" dirty="0">
                <a:solidFill>
                  <a:srgbClr val="C00000"/>
                </a:solidFill>
                <a:latin typeface="Garamond" panose="02020404030301010803" pitchFamily="18" charset="0"/>
                <a:ea typeface="Calibri" panose="020F0502020204030204" pitchFamily="34" charset="0"/>
                <a:cs typeface="Times New Roman" panose="02020603050405020304" pitchFamily="18" charset="0"/>
              </a:rPr>
              <a:t>Benedetta città, maledetta città</a:t>
            </a:r>
          </a:p>
          <a:p>
            <a:pPr>
              <a:lnSpc>
                <a:spcPct val="107000"/>
              </a:lnSpc>
            </a:pPr>
            <a:r>
              <a:rPr lang="it-IT" sz="1400" dirty="0">
                <a:solidFill>
                  <a:schemeClr val="tx1"/>
                </a:solidFill>
                <a:latin typeface="Garamond" panose="02020404030301010803" pitchFamily="18" charset="0"/>
                <a:ea typeface="Calibri" panose="020F0502020204030204" pitchFamily="34" charset="0"/>
                <a:cs typeface="Times New Roman" panose="02020603050405020304" pitchFamily="18" charset="0"/>
              </a:rPr>
              <a:t>(Relazione al Convegno internazionale </a:t>
            </a:r>
            <a:r>
              <a:rPr lang="it-IT" sz="1400" b="1" i="1" dirty="0">
                <a:solidFill>
                  <a:schemeClr val="tx1"/>
                </a:solidFill>
                <a:latin typeface="Garamond" panose="02020404030301010803" pitchFamily="18" charset="0"/>
                <a:ea typeface="Calibri" panose="020F0502020204030204" pitchFamily="34" charset="0"/>
                <a:cs typeface="Times New Roman" panose="02020603050405020304" pitchFamily="18" charset="0"/>
              </a:rPr>
              <a:t>Cultura e socializzazione nelle città europee del III millennio</a:t>
            </a:r>
            <a:r>
              <a:rPr lang="it-IT" sz="1400" dirty="0">
                <a:solidFill>
                  <a:schemeClr val="tx1"/>
                </a:solidFill>
                <a:latin typeface="Garamond" panose="02020404030301010803" pitchFamily="18" charset="0"/>
                <a:ea typeface="Calibri" panose="020F0502020204030204" pitchFamily="34" charset="0"/>
                <a:cs typeface="Times New Roman" panose="02020603050405020304" pitchFamily="18" charset="0"/>
              </a:rPr>
              <a:t>, Milano, 5 marzo 1997, ora pubblicata in GEP 160, 1997, pp. 1535-1546)</a:t>
            </a:r>
          </a:p>
          <a:p>
            <a:pPr>
              <a:lnSpc>
                <a:spcPct val="107000"/>
              </a:lnSpc>
              <a:spcAft>
                <a:spcPts val="0"/>
              </a:spcAft>
            </a:pPr>
            <a:endParaRPr lang="it-IT" sz="800" i="1" dirty="0">
              <a:solidFill>
                <a:schemeClr val="tx1"/>
              </a:solidFill>
              <a:latin typeface="Garamond" panose="02020404030301010803" pitchFamily="18" charset="0"/>
              <a:ea typeface="Calibri" panose="020F0502020204030204" pitchFamily="34" charset="0"/>
              <a:cs typeface="Times New Roman" panose="02020603050405020304" pitchFamily="18" charset="0"/>
            </a:endParaRPr>
          </a:p>
          <a:p>
            <a:pPr>
              <a:lnSpc>
                <a:spcPct val="107000"/>
              </a:lnSpc>
              <a:spcAft>
                <a:spcPts val="0"/>
              </a:spcAft>
            </a:pPr>
            <a:r>
              <a:rPr lang="it-IT" i="1" dirty="0">
                <a:solidFill>
                  <a:schemeClr val="tx1"/>
                </a:solidFill>
                <a:latin typeface="Garamond" panose="02020404030301010803" pitchFamily="18" charset="0"/>
                <a:ea typeface="Calibri" panose="020F0502020204030204" pitchFamily="34" charset="0"/>
                <a:cs typeface="Times New Roman" panose="02020603050405020304" pitchFamily="18" charset="0"/>
              </a:rPr>
              <a:t>La città è luogo dell’umano: convivenza di identità e diverse appartenenze, perché quando il non identico viene </a:t>
            </a:r>
          </a:p>
          <a:p>
            <a:pPr>
              <a:lnSpc>
                <a:spcPct val="107000"/>
              </a:lnSpc>
              <a:spcAft>
                <a:spcPts val="0"/>
              </a:spcAft>
            </a:pPr>
            <a:r>
              <a:rPr lang="it-IT" i="1" dirty="0">
                <a:solidFill>
                  <a:schemeClr val="tx1"/>
                </a:solidFill>
                <a:latin typeface="Garamond" panose="02020404030301010803" pitchFamily="18" charset="0"/>
                <a:ea typeface="Calibri" panose="020F0502020204030204" pitchFamily="34" charset="0"/>
                <a:cs typeface="Times New Roman" panose="02020603050405020304" pitchFamily="18" charset="0"/>
              </a:rPr>
              <a:t>espulso la città finisce di vivere e crescere. Questa dinamica storica rende la città luogo di sfide, di fatiche e di speranze, luogo dove finalmente si attua il sogno millenario dell’umanità: lo shalom, la pace, di cui Gerusalemme è figura.</a:t>
            </a:r>
          </a:p>
          <a:p>
            <a:pPr>
              <a:lnSpc>
                <a:spcPct val="107000"/>
              </a:lnSpc>
              <a:spcAft>
                <a:spcPts val="800"/>
              </a:spcAft>
            </a:pPr>
            <a:endParaRPr lang="it-IT" sz="800" dirty="0">
              <a:solidFill>
                <a:srgbClr val="C00000"/>
              </a:solidFill>
              <a:latin typeface="Garamond" panose="02020404030301010803"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La prima città di cui ci parla la Bibbia è quella di Enoch, fondata da Caino “nel paese di </a:t>
            </a:r>
            <a:r>
              <a:rPr lang="it-IT" dirty="0" err="1">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Nod</a:t>
            </a: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 a oriente di Eden”, da lui chiamata così “dal nome del figlio”. Le città, dunque, a partire dalla prima, sono fondate sulla paura, si difendono facendo paura e imponendosi con l’altezza delle loro muraglie e la forza delle loro guarnigioni. D’altra parte, però, Enoch è anche simbolo di una città che invita alla conciliazione con il passato e con il futuro. Caino chiama la città “dal nome del figlio” volendo conservarne il nome, aprendosi alla prospettiva del futuro.</a:t>
            </a:r>
          </a:p>
        </p:txBody>
      </p:sp>
      <p:sp>
        <p:nvSpPr>
          <p:cNvPr id="6" name="Footer Placeholder 4">
            <a:extLst>
              <a:ext uri="{FF2B5EF4-FFF2-40B4-BE49-F238E27FC236}">
                <a16:creationId xmlns:a16="http://schemas.microsoft.com/office/drawing/2014/main" id="{673F0CBC-4959-4BB2-898A-9D33F1ACA638}"/>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2 «Benedetta e maledetta»</a:t>
            </a:r>
          </a:p>
        </p:txBody>
      </p:sp>
    </p:spTree>
    <p:extLst>
      <p:ext uri="{BB962C8B-B14F-4D97-AF65-F5344CB8AC3E}">
        <p14:creationId xmlns:p14="http://schemas.microsoft.com/office/powerpoint/2010/main" val="4033308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12/02/2021</a:t>
            </a:fld>
            <a:endParaRPr lang="it-IT">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5</a:t>
            </a:fld>
            <a:endParaRPr lang="it-IT">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5130507"/>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lnSpc>
                <a:spcPct val="107000"/>
              </a:lnSpc>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Una seconda città è Babele. In essa Dio non è riconosciuto come tale e la prossimità, intesa quale “convivenza di identici”, si trasforma in confusione e dispersione. È l’esempio di una città contrassegnata dalla superbia, che vuole organizzarsi perfettamente, assegnando a Dio un posto preciso sopra la ziggurat, là dove gli uomini vogliono che stia. Eppure gli uomini di Babele avevano la stessa lingua e le stesse parole, volevano dare vita a una “convivenza di identici”. Tuttavia, quando ciò si verifica – con l’inevitabile esclusione dei “</a:t>
            </a:r>
            <a:r>
              <a:rPr lang="it-IT" dirty="0" err="1">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nonidentici</a:t>
            </a: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 – si arriva alla distruzione della stessa convivenza.</a:t>
            </a:r>
          </a:p>
          <a:p>
            <a:pPr algn="just">
              <a:lnSpc>
                <a:spcPct val="107000"/>
              </a:lnSpc>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È quanto accade ogni volta che si assolutizza il valore dell’identità e dell’appartenenza e si apre la stura a ogni sorta di razzismo, di xenofobia, di conflitto etnico. A dirci che la città è maledetta allorché si edifica e si organizza come “identità che esclude”; mentre è benedetta allorché è concepita come “prossimità tra diversi”, che non esclude ma accoglie il non-identico a sé. Pensiamo a Sodoma, nella quale il peccato che risalta è la non-ospitalità e lo sfruttamento  dello straniero di passaggio, e a Babilonia, città dell’esilio, città che sebbene meravigliosa è luogo di pianto e di nostalgia per la patria ormai perduta. Là non si può cantare: Lungo i fiumi di Babilonia, sedevamo e piangevamo ricordandoci di Sion. Ai salici di quella terra appendemmo le nostre cetre (Salmo 137).</a:t>
            </a:r>
          </a:p>
          <a:p>
            <a:pPr algn="just">
              <a:lnSpc>
                <a:spcPct val="107000"/>
              </a:lnSpc>
            </a:pPr>
            <a:endPar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6" name="Footer Placeholder 4">
            <a:extLst>
              <a:ext uri="{FF2B5EF4-FFF2-40B4-BE49-F238E27FC236}">
                <a16:creationId xmlns:a16="http://schemas.microsoft.com/office/drawing/2014/main" id="{91B24088-BBF4-4144-AFD3-376CF0B8335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2 «Benedetta e maledetta»</a:t>
            </a:r>
          </a:p>
        </p:txBody>
      </p:sp>
    </p:spTree>
    <p:extLst>
      <p:ext uri="{BB962C8B-B14F-4D97-AF65-F5344CB8AC3E}">
        <p14:creationId xmlns:p14="http://schemas.microsoft.com/office/powerpoint/2010/main" val="1330865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12/02/2021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6</a:t>
            </a:fld>
            <a:endParaRPr lang="it-IT">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7" y="1647351"/>
            <a:ext cx="8543926" cy="4232121"/>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lnSpc>
                <a:spcPct val="107000"/>
              </a:lnSpc>
              <a:spcAft>
                <a:spcPts val="800"/>
              </a:spcAft>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Ma poi c’è Sion appunto, </a:t>
            </a:r>
            <a:r>
              <a:rPr lang="it-IT" u="sng"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Gerusalemme</a:t>
            </a: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 È la città ideale, la città dei sogni messianici; la città sposa, dimora di Dio con gli uomini, dove sarà asciugata ogni lacrima e “non ci sarà più la morte né lutto né lamento né affanno” (</a:t>
            </a:r>
            <a:r>
              <a:rPr lang="it-IT" dirty="0" err="1">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Ap</a:t>
            </a: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 21,4). ….. Una città dove “non esistono templi”, dove la religione non esiste come provincia distinta che lotta per il potere con gli altri sforzi umani, dove lo Spirito illumina tutto e copre tutti. Gerusalemme, possiamo aggiungere, è la città con dodici porte, lunga e larga dodicimila stadi (più di duemila chilometri); una città, dunque, in cui sono chiamati ad abitare tutti i popoli della terra. È splendente, luminosa, accogliente, aperta, capace di ospitalità, </a:t>
            </a:r>
            <a:r>
              <a:rPr lang="it-IT" u="sng"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dove finalmente si attua il sogno millenario dell’umanità: lo shalom, la pace</a:t>
            </a: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 Essa racchiude inoltre, pur essendo città, il respiro del giardino e della campagna, cioè ha un fiume, alberi e frutti. La città ideale, meta del cammino dell’uomo, allora, ha in sé il meglio del paradiso originario; tuttavia è una città, un luogo in cui le moltitudini vivono in armonia, in un intreccio di relazioni molteplici e costruttive. Questa dell’Apocalisse è una visione che può sembrare utopica, ma è una visione che inchioda per sempre l’umanità all’idea di città.</a:t>
            </a:r>
          </a:p>
        </p:txBody>
      </p:sp>
      <p:sp>
        <p:nvSpPr>
          <p:cNvPr id="6" name="Footer Placeholder 4">
            <a:extLst>
              <a:ext uri="{FF2B5EF4-FFF2-40B4-BE49-F238E27FC236}">
                <a16:creationId xmlns:a16="http://schemas.microsoft.com/office/drawing/2014/main" id="{F0D8E5A7-F93D-4C19-87AD-1B994C98C9F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2 «Benedetta e maledetta»</a:t>
            </a:r>
          </a:p>
        </p:txBody>
      </p:sp>
    </p:spTree>
    <p:extLst>
      <p:ext uri="{BB962C8B-B14F-4D97-AF65-F5344CB8AC3E}">
        <p14:creationId xmlns:p14="http://schemas.microsoft.com/office/powerpoint/2010/main" val="1427643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12/02/2021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7</a:t>
            </a:fld>
            <a:endParaRPr lang="it-IT">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4742965"/>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lnSpc>
                <a:spcPct val="107000"/>
              </a:lnSpc>
              <a:spcAft>
                <a:spcPts val="800"/>
              </a:spcAft>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Anzitutto non è difficile riconoscere che le nostre città si presentano lacerate e insieme costituite da molte lacerazioni e contraddizioni, attraversate e attanagliate da abissi di solitudine e quasi di disperazione; ciò nonostante favoriscono talvolta vette di altruismo e di dedizione all’altro. Sono il luogo dove si concentra l’umano, nel bene come nel male.</a:t>
            </a:r>
          </a:p>
          <a:p>
            <a:pPr algn="just">
              <a:lnSpc>
                <a:spcPct val="107000"/>
              </a:lnSpc>
              <a:spcAft>
                <a:spcPts val="800"/>
              </a:spcAft>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Molteplici quindi sono le sfide e le domande (quali?): la città spersonalizza, oppure può offrire spazi per l’autenticità, la crescita di rapporti veri, la felicità sincera, la vera ospitalità, l’apertura su orizzonti vasti? E, a fronte di queste domande, fa capolino il nostro interrogativo: </a:t>
            </a:r>
            <a:r>
              <a:rPr lang="it-IT" u="sng"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le città sono realtà da benedire o da maledire?</a:t>
            </a:r>
          </a:p>
          <a:p>
            <a:pPr algn="just">
              <a:lnSpc>
                <a:spcPct val="107000"/>
              </a:lnSpc>
              <a:spcAft>
                <a:spcPts val="800"/>
              </a:spcAft>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Menziono velocemente alcuni tra i tanti elementi negativi che caratterizzano le città odierne. La dimensione che vanno assumendo non pochi agglomerati urbani: la città si presenta per lo più come </a:t>
            </a:r>
            <a:r>
              <a:rPr lang="it-IT" u="sng"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spazio ingorgato e costrittivo</a:t>
            </a: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 soffocata da un traffico insopportabile e convulso…. Invece di essere collegate ai propri circostanti sistemi di sostentamento, sono spesso legate alla produzione globale e ai network di distribuzione che </a:t>
            </a:r>
            <a:r>
              <a:rPr lang="it-IT" u="sng"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divorano una quantità immensa di risorse </a:t>
            </a: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e non consentono loro di sostenersi da sole. Né dobbiamo dimenticare i gravi problemi dell’</a:t>
            </a:r>
            <a:r>
              <a:rPr lang="it-IT" u="sng"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inquinamento</a:t>
            </a: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 che soffocano non poche città europee e italiane. </a:t>
            </a:r>
          </a:p>
        </p:txBody>
      </p:sp>
      <p:sp>
        <p:nvSpPr>
          <p:cNvPr id="6" name="Footer Placeholder 4">
            <a:extLst>
              <a:ext uri="{FF2B5EF4-FFF2-40B4-BE49-F238E27FC236}">
                <a16:creationId xmlns:a16="http://schemas.microsoft.com/office/drawing/2014/main" id="{32DC173F-8F56-4C61-8CAA-EDCA5F13E83A}"/>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2 «Benedetta e maledetta»</a:t>
            </a:r>
          </a:p>
        </p:txBody>
      </p:sp>
    </p:spTree>
    <p:extLst>
      <p:ext uri="{BB962C8B-B14F-4D97-AF65-F5344CB8AC3E}">
        <p14:creationId xmlns:p14="http://schemas.microsoft.com/office/powerpoint/2010/main" val="2890724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12/02/2021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8</a:t>
            </a:fld>
            <a:endParaRPr lang="it-IT">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7" y="1637924"/>
            <a:ext cx="8543926" cy="4012702"/>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lnSpc>
                <a:spcPct val="107000"/>
              </a:lnSpc>
              <a:spcAft>
                <a:spcPts val="600"/>
              </a:spcAft>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Il vivere urbano porta con sé una grande dose di anonimato che genera solitudine, debolezza di fronte a un contesto soverchiante, indifferenza e irresponsabilità di fronte al male e al bene. Nell’</a:t>
            </a:r>
            <a:r>
              <a:rPr lang="it-IT" u="sng"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anonimato</a:t>
            </a: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 trovano alimento diversi generi di violenza e di crimine. La metropoli moderna appare come il luogo dove ci si incontra e però non ci si conosce. Un altro fattore negativo è la </a:t>
            </a:r>
            <a:r>
              <a:rPr lang="it-IT" u="sng"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ghettizzazione</a:t>
            </a: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 e la chiusura che vanno diffusamente caratterizzando le nostre città. … Talora rancore e ostilità sono un risultato della reazione all’anonimato; …. si vive </a:t>
            </a:r>
            <a:r>
              <a:rPr lang="it-IT" u="sng"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in modo ossessivo l’identità di gruppo</a:t>
            </a: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 o corporativa, o etnica, o religiosa, o razziale. Tipico, al riguardo, l’atteggiamento che serpeggia nei confronti dell’immigrazione e degli immigrati. Si chiudono quartieri fino a renderli campi trincerati, zone protette e blindate.</a:t>
            </a:r>
          </a:p>
          <a:p>
            <a:pPr algn="just">
              <a:lnSpc>
                <a:spcPct val="107000"/>
              </a:lnSpc>
              <a:spcAft>
                <a:spcPts val="600"/>
              </a:spcAft>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A ben guardare, però, spesso tenui e nascosti e, in ogni caso, frammisti con elementi negativi, non mancano opportunità, dimensioni, aspetti più positivi, che spingono a benedire le nostre città. La città genera occasioni, consente opportunità, nasconde e custodisce segni di speranza. Quali?</a:t>
            </a:r>
          </a:p>
        </p:txBody>
      </p:sp>
      <p:sp>
        <p:nvSpPr>
          <p:cNvPr id="6" name="Footer Placeholder 4">
            <a:extLst>
              <a:ext uri="{FF2B5EF4-FFF2-40B4-BE49-F238E27FC236}">
                <a16:creationId xmlns:a16="http://schemas.microsoft.com/office/drawing/2014/main" id="{941198D9-568F-4A60-980F-09B513ED3C8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2 «Benedetta e maledetta»</a:t>
            </a:r>
          </a:p>
        </p:txBody>
      </p:sp>
    </p:spTree>
    <p:extLst>
      <p:ext uri="{BB962C8B-B14F-4D97-AF65-F5344CB8AC3E}">
        <p14:creationId xmlns:p14="http://schemas.microsoft.com/office/powerpoint/2010/main" val="11949911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12/02/2021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9</a:t>
            </a:fld>
            <a:endParaRPr lang="it-IT">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355120"/>
            <a:ext cx="8543926" cy="4911088"/>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lnSpc>
                <a:spcPct val="107000"/>
              </a:lnSpc>
              <a:spcAft>
                <a:spcPts val="600"/>
              </a:spcAft>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La città, allora, è sì il regno del rumore, dell’indifferenza, della frenesia; ma in essa sono possibili le sorprese, gli incontri imprevisti. Nel labirinto della città, oltre ai mostri che divorano, ci sono pure sentieri percorribili, un po’ nascosti, ma incoraggianti. La città può essere ancora </a:t>
            </a:r>
            <a:r>
              <a:rPr lang="it-IT" u="sng"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luogo delle domande vere dell’esistenza</a:t>
            </a: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 e lo richiamano i suoi simboli: la strada, la piazza dove può avvenire quel passa-parola che scuote e invita.</a:t>
            </a:r>
          </a:p>
          <a:p>
            <a:pPr algn="just">
              <a:lnSpc>
                <a:spcPct val="107000"/>
              </a:lnSpc>
              <a:spcAft>
                <a:spcPts val="600"/>
              </a:spcAft>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La città è pure il luogo dove le varie tradizioni si incrociano e si fecondano mutuamente. In essa lo spirito comunitario può trovare spazio autentico di corretta espressione e una ricerca di identità si riaffaccia continuamente. Oggi, nelle nostre città, le sfide multiculturali, multietniche e </a:t>
            </a:r>
            <a:r>
              <a:rPr lang="it-IT" dirty="0" err="1">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multireligiose</a:t>
            </a: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 si vanno moltiplicando e proprio per questo diventano </a:t>
            </a:r>
            <a:r>
              <a:rPr lang="it-IT" u="sng"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stimolo a trovare nuovi modi di definire e proporre la propria identità e tradizione</a:t>
            </a: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 </a:t>
            </a:r>
            <a:r>
              <a:rPr lang="it-IT" u="sng"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a individuare nuove forme di solidarietà e di convivenz</a:t>
            </a: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a. A condizione di guardare serenamente alla differenza, che problematizza e interpella la nostra identità. Una parola vorrei dire sul rapporto tra la città e il fenomeno religioso. … Infine, quale vescovo di Milano, mi è caro accennare al rapporto tra questa città – e le nostre città – e la Chiesa cattolica. Anche qui c’è un intreccio di benedizioni e maledizioni. Anzitutto il diffondersi di un </a:t>
            </a:r>
            <a:r>
              <a:rPr lang="it-IT" dirty="0" err="1">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contestoe</a:t>
            </a: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 di una cultura urbani ha portato con sé la messa in discussione della presenza della Chiesa  … </a:t>
            </a:r>
          </a:p>
        </p:txBody>
      </p:sp>
      <p:sp>
        <p:nvSpPr>
          <p:cNvPr id="6" name="Footer Placeholder 4">
            <a:extLst>
              <a:ext uri="{FF2B5EF4-FFF2-40B4-BE49-F238E27FC236}">
                <a16:creationId xmlns:a16="http://schemas.microsoft.com/office/drawing/2014/main" id="{941198D9-568F-4A60-980F-09B513ED3C8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2 «Benedetta e maledetta»</a:t>
            </a:r>
          </a:p>
        </p:txBody>
      </p:sp>
    </p:spTree>
    <p:extLst>
      <p:ext uri="{BB962C8B-B14F-4D97-AF65-F5344CB8AC3E}">
        <p14:creationId xmlns:p14="http://schemas.microsoft.com/office/powerpoint/2010/main" val="2203649625"/>
      </p:ext>
    </p:extLst>
  </p:cSld>
  <p:clrMapOvr>
    <a:masterClrMapping/>
  </p:clrMapOvr>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D15B43572EBB6B41AC6740E451A88C09" ma:contentTypeVersion="13" ma:contentTypeDescription="Creare un nuovo documento." ma:contentTypeScope="" ma:versionID="41a6e4b7f744dec1c26731f744bd288f">
  <xsd:schema xmlns:xsd="http://www.w3.org/2001/XMLSchema" xmlns:xs="http://www.w3.org/2001/XMLSchema" xmlns:p="http://schemas.microsoft.com/office/2006/metadata/properties" xmlns:ns3="a7199cc5-02f3-45e2-a878-f43d72996dca" xmlns:ns4="43f2dd92-7763-4bff-8f1b-6d6609a9b2be" targetNamespace="http://schemas.microsoft.com/office/2006/metadata/properties" ma:root="true" ma:fieldsID="4ee3681891662c7669237d1734be3451" ns3:_="" ns4:_="">
    <xsd:import namespace="a7199cc5-02f3-45e2-a878-f43d72996dca"/>
    <xsd:import namespace="43f2dd92-7763-4bff-8f1b-6d6609a9b2be"/>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7199cc5-02f3-45e2-a878-f43d72996dc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3f2dd92-7763-4bff-8f1b-6d6609a9b2be" elementFormDefault="qualified">
    <xsd:import namespace="http://schemas.microsoft.com/office/2006/documentManagement/types"/>
    <xsd:import namespace="http://schemas.microsoft.com/office/infopath/2007/PartnerControls"/>
    <xsd:element name="SharedWithUsers" ma:index="18"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Condiviso con dettagli" ma:internalName="SharedWithDetails" ma:readOnly="true">
      <xsd:simpleType>
        <xsd:restriction base="dms:Note">
          <xsd:maxLength value="255"/>
        </xsd:restriction>
      </xsd:simpleType>
    </xsd:element>
    <xsd:element name="SharingHintHash" ma:index="20" nillable="true" ma:displayName="Hash suggerimento condivisione"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35D53B7-CFB7-49A3-8D2C-1FB75585C0D9}">
  <ds:schemaRefs>
    <ds:schemaRef ds:uri="http://schemas.microsoft.com/sharepoint/v3/contenttype/forms"/>
  </ds:schemaRefs>
</ds:datastoreItem>
</file>

<file path=customXml/itemProps2.xml><?xml version="1.0" encoding="utf-8"?>
<ds:datastoreItem xmlns:ds="http://schemas.openxmlformats.org/officeDocument/2006/customXml" ds:itemID="{02A8316D-2970-4E36-87FB-DC5B19518B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7199cc5-02f3-45e2-a878-f43d72996dca"/>
    <ds:schemaRef ds:uri="43f2dd92-7763-4bff-8f1b-6d6609a9b2b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A113BFC-66CE-4CD7-A36C-32BB389EA2A7}">
  <ds:schemaRefs>
    <ds:schemaRef ds:uri="http://purl.org/dc/elements/1.1/"/>
    <ds:schemaRef ds:uri="http://schemas.microsoft.com/office/2006/metadata/properties"/>
    <ds:schemaRef ds:uri="http://purl.org/dc/terms/"/>
    <ds:schemaRef ds:uri="http://schemas.microsoft.com/office/2006/documentManagement/types"/>
    <ds:schemaRef ds:uri="http://purl.org/dc/dcmitype/"/>
    <ds:schemaRef ds:uri="a7199cc5-02f3-45e2-a878-f43d72996dca"/>
    <ds:schemaRef ds:uri="http://schemas.microsoft.com/office/infopath/2007/PartnerControls"/>
    <ds:schemaRef ds:uri="http://schemas.openxmlformats.org/package/2006/metadata/core-properties"/>
    <ds:schemaRef ds:uri="43f2dd92-7763-4bff-8f1b-6d6609a9b2be"/>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1012</TotalTime>
  <Words>2547</Words>
  <Application>Microsoft Office PowerPoint</Application>
  <PresentationFormat>A4 (21x29,7 cm)</PresentationFormat>
  <Paragraphs>115</Paragraphs>
  <Slides>14</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14</vt:i4>
      </vt:variant>
    </vt:vector>
  </HeadingPairs>
  <TitlesOfParts>
    <vt:vector size="19" baseType="lpstr">
      <vt:lpstr>Arial</vt:lpstr>
      <vt:lpstr>Calibri</vt:lpstr>
      <vt:lpstr>Garamond</vt:lpstr>
      <vt:lpstr>Times New Roman</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Matteo Fiorini;Federico Defendenti</dc:creator>
  <cp:lastModifiedBy>Maria Grazia Tanara</cp:lastModifiedBy>
  <cp:revision>87</cp:revision>
  <dcterms:created xsi:type="dcterms:W3CDTF">2021-01-11T10:33:38Z</dcterms:created>
  <dcterms:modified xsi:type="dcterms:W3CDTF">2021-02-12T15:34:52Z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0x010100D15B43572EBB6B41AC6740E451A88C09</vt:lpwstr>
  </property>
</Properties>
</file>