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2"/>
  </p:notesMasterIdLst>
  <p:sldIdLst>
    <p:sldId id="256" r:id="rId5"/>
    <p:sldId id="257" r:id="rId6"/>
    <p:sldId id="275" r:id="rId7"/>
    <p:sldId id="279" r:id="rId8"/>
    <p:sldId id="278" r:id="rId9"/>
    <p:sldId id="281" r:id="rId10"/>
    <p:sldId id="284" r:id="rId11"/>
    <p:sldId id="285" r:id="rId12"/>
    <p:sldId id="286" r:id="rId13"/>
    <p:sldId id="292" r:id="rId14"/>
    <p:sldId id="293" r:id="rId15"/>
    <p:sldId id="294" r:id="rId16"/>
    <p:sldId id="287" r:id="rId17"/>
    <p:sldId id="295" r:id="rId18"/>
    <p:sldId id="288" r:id="rId19"/>
    <p:sldId id="290" r:id="rId20"/>
    <p:sldId id="268" r:id="rId21"/>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userDrawn="1">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34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63"/>
    <p:restoredTop sz="94677"/>
  </p:normalViewPr>
  <p:slideViewPr>
    <p:cSldViewPr snapToGrid="0" snapToObjects="1">
      <p:cViewPr varScale="1">
        <p:scale>
          <a:sx n="130" d="100"/>
          <a:sy n="130" d="100"/>
        </p:scale>
        <p:origin x="2616" y="192"/>
      </p:cViewPr>
      <p:guideLst>
        <p:guide orient="horz" pos="913"/>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42ADE8-22E0-4C8A-8793-0DEC51AB1CB2}" type="datetimeFigureOut">
              <a:rPr lang="it-IT" smtClean="0"/>
              <a:t>12/02/21</a:t>
            </a:fld>
            <a:endParaRPr lang="it-IT"/>
          </a:p>
        </p:txBody>
      </p:sp>
      <p:sp>
        <p:nvSpPr>
          <p:cNvPr id="4" name="Segnaposto immagine diapositiva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DAD629-2F34-4D65-B9C1-7B1D033FFA7B}" type="slidenum">
              <a:rPr lang="it-IT" smtClean="0"/>
              <a:t>‹N›</a:t>
            </a:fld>
            <a:endParaRPr lang="it-IT"/>
          </a:p>
        </p:txBody>
      </p:sp>
    </p:spTree>
    <p:extLst>
      <p:ext uri="{BB962C8B-B14F-4D97-AF65-F5344CB8AC3E}">
        <p14:creationId xmlns:p14="http://schemas.microsoft.com/office/powerpoint/2010/main" val="1812786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pertina">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289B12F-3E49-374E-A3BF-257B8D6F9648}"/>
              </a:ext>
            </a:extLst>
          </p:cNvPr>
          <p:cNvPicPr>
            <a:picLocks noChangeAspect="1"/>
          </p:cNvPicPr>
          <p:nvPr userDrawn="1"/>
        </p:nvPicPr>
        <p:blipFill>
          <a:blip r:embed="rId2"/>
          <a:stretch>
            <a:fillRect/>
          </a:stretch>
        </p:blipFill>
        <p:spPr>
          <a:xfrm>
            <a:off x="0" y="0"/>
            <a:ext cx="9930078" cy="6858000"/>
          </a:xfrm>
          <a:prstGeom prst="rect">
            <a:avLst/>
          </a:prstGeom>
        </p:spPr>
      </p:pic>
    </p:spTree>
    <p:extLst>
      <p:ext uri="{BB962C8B-B14F-4D97-AF65-F5344CB8AC3E}">
        <p14:creationId xmlns:p14="http://schemas.microsoft.com/office/powerpoint/2010/main" val="1500291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st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Garamond" panose="02020404030301010803" pitchFamily="18" charset="0"/>
              </a:defRPr>
            </a:lvl1pPr>
          </a:lstStyle>
          <a:p>
            <a:fld id="{CD66DEE4-F176-40A7-A87A-54AB7DB44C17}" type="datetime1">
              <a:rPr lang="it-IT" smtClean="0"/>
              <a:t>12/02/21</a:t>
            </a:fld>
            <a:endParaRPr lang="it-IT">
              <a:latin typeface="Garamond" panose="02020404030301010803" pitchFamily="18" charset="0"/>
            </a:endParaRPr>
          </a:p>
        </p:txBody>
      </p:sp>
      <p:sp>
        <p:nvSpPr>
          <p:cNvPr id="5" name="Footer Placeholder 4"/>
          <p:cNvSpPr>
            <a:spLocks noGrp="1"/>
          </p:cNvSpPr>
          <p:nvPr>
            <p:ph type="ftr" sz="quarter" idx="11"/>
          </p:nvPr>
        </p:nvSpPr>
        <p:spPr/>
        <p:txBody>
          <a:bodyPr/>
          <a:lstStyle>
            <a:lvl1pPr>
              <a:defRPr>
                <a:latin typeface="Garamond" panose="02020404030301010803" pitchFamily="18" charset="0"/>
              </a:defRPr>
            </a:lvl1pPr>
          </a:lstStyle>
          <a:p>
            <a:r>
              <a:rPr lang="it-IT" dirty="0"/>
              <a:t>Percorso didattico: </a:t>
            </a:r>
            <a:r>
              <a:rPr lang="it-IT" b="1" dirty="0"/>
              <a:t>CITTADINANZA</a:t>
            </a:r>
          </a:p>
        </p:txBody>
      </p:sp>
      <p:sp>
        <p:nvSpPr>
          <p:cNvPr id="6" name="Slide Number Placeholder 5"/>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‹N›</a:t>
            </a:fld>
            <a:endParaRPr lang="it-IT">
              <a:latin typeface="Garamond" panose="02020404030301010803" pitchFamily="18" charset="0"/>
            </a:endParaRPr>
          </a:p>
        </p:txBody>
      </p:sp>
      <p:cxnSp>
        <p:nvCxnSpPr>
          <p:cNvPr id="8" name="Connettore 1 7">
            <a:extLst>
              <a:ext uri="{FF2B5EF4-FFF2-40B4-BE49-F238E27FC236}">
                <a16:creationId xmlns:a16="http://schemas.microsoft.com/office/drawing/2014/main" id="{22F75D50-936F-8E48-BDC0-00A16D42FC71}"/>
              </a:ext>
            </a:extLst>
          </p:cNvPr>
          <p:cNvCxnSpPr/>
          <p:nvPr userDrawn="1"/>
        </p:nvCxnSpPr>
        <p:spPr>
          <a:xfrm>
            <a:off x="681038" y="6221505"/>
            <a:ext cx="8543925"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Immagine 8">
            <a:extLst>
              <a:ext uri="{FF2B5EF4-FFF2-40B4-BE49-F238E27FC236}">
                <a16:creationId xmlns:a16="http://schemas.microsoft.com/office/drawing/2014/main" id="{AE931C35-D28E-7846-84E1-64DF764AC038}"/>
              </a:ext>
            </a:extLst>
          </p:cNvPr>
          <p:cNvPicPr>
            <a:picLocks noChangeAspect="1"/>
          </p:cNvPicPr>
          <p:nvPr userDrawn="1"/>
        </p:nvPicPr>
        <p:blipFill>
          <a:blip r:embed="rId2"/>
          <a:stretch>
            <a:fillRect/>
          </a:stretch>
        </p:blipFill>
        <p:spPr>
          <a:xfrm>
            <a:off x="3858105" y="302999"/>
            <a:ext cx="2189789" cy="973354"/>
          </a:xfrm>
          <a:prstGeom prst="rect">
            <a:avLst/>
          </a:prstGeom>
        </p:spPr>
      </p:pic>
    </p:spTree>
    <p:extLst>
      <p:ext uri="{BB962C8B-B14F-4D97-AF65-F5344CB8AC3E}">
        <p14:creationId xmlns:p14="http://schemas.microsoft.com/office/powerpoint/2010/main" val="1480925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pertura interna">
    <p:spTree>
      <p:nvGrpSpPr>
        <p:cNvPr id="1" name=""/>
        <p:cNvGrpSpPr/>
        <p:nvPr/>
      </p:nvGrpSpPr>
      <p:grpSpPr>
        <a:xfrm>
          <a:off x="0" y="0"/>
          <a:ext cx="0" cy="0"/>
          <a:chOff x="0" y="0"/>
          <a:chExt cx="0" cy="0"/>
        </a:xfrm>
      </p:grpSpPr>
      <p:pic>
        <p:nvPicPr>
          <p:cNvPr id="7" name="Immagine 6" descr="Immagine che contiene testo&#10;&#10;Descrizione generata automaticamente">
            <a:extLst>
              <a:ext uri="{FF2B5EF4-FFF2-40B4-BE49-F238E27FC236}">
                <a16:creationId xmlns:a16="http://schemas.microsoft.com/office/drawing/2014/main" id="{3B305E9B-7C93-B740-937B-A2E3BC436C74}"/>
              </a:ext>
            </a:extLst>
          </p:cNvPr>
          <p:cNvPicPr>
            <a:picLocks noChangeAspect="1"/>
          </p:cNvPicPr>
          <p:nvPr userDrawn="1"/>
        </p:nvPicPr>
        <p:blipFill>
          <a:blip r:embed="rId2"/>
          <a:stretch>
            <a:fillRect/>
          </a:stretch>
        </p:blipFill>
        <p:spPr>
          <a:xfrm>
            <a:off x="0" y="0"/>
            <a:ext cx="9906000" cy="6858000"/>
          </a:xfrm>
          <a:prstGeom prst="rect">
            <a:avLst/>
          </a:prstGeom>
        </p:spPr>
      </p:pic>
      <p:sp>
        <p:nvSpPr>
          <p:cNvPr id="4" name="Date Placeholder 3"/>
          <p:cNvSpPr>
            <a:spLocks noGrp="1"/>
          </p:cNvSpPr>
          <p:nvPr>
            <p:ph type="dt" sz="half" idx="10"/>
          </p:nvPr>
        </p:nvSpPr>
        <p:spPr/>
        <p:txBody>
          <a:bodyPr/>
          <a:lstStyle>
            <a:lvl1pPr>
              <a:defRPr>
                <a:solidFill>
                  <a:schemeClr val="bg1"/>
                </a:solidFill>
                <a:latin typeface="Garamond" panose="02020404030301010803" pitchFamily="18" charset="0"/>
              </a:defRPr>
            </a:lvl1pPr>
          </a:lstStyle>
          <a:p>
            <a:fld id="{1E5F8242-0BAD-4486-8B3E-8DAF5998033A}" type="datetime1">
              <a:rPr lang="it-IT" smtClean="0"/>
              <a:t>12/02/21</a:t>
            </a:fld>
            <a:endParaRPr lang="it-IT"/>
          </a:p>
        </p:txBody>
      </p:sp>
      <p:sp>
        <p:nvSpPr>
          <p:cNvPr id="5" name="Footer Placeholder 4"/>
          <p:cNvSpPr>
            <a:spLocks noGrp="1"/>
          </p:cNvSpPr>
          <p:nvPr>
            <p:ph type="ftr" sz="quarter" idx="11"/>
          </p:nvPr>
        </p:nvSpPr>
        <p:spPr/>
        <p:txBody>
          <a:bodyPr/>
          <a:lstStyle>
            <a:lvl1pPr>
              <a:defRPr>
                <a:solidFill>
                  <a:schemeClr val="bg1"/>
                </a:solidFill>
                <a:latin typeface="Garamond" panose="02020404030301010803" pitchFamily="18" charset="0"/>
              </a:defRPr>
            </a:lvl1pPr>
          </a:lstStyle>
          <a:p>
            <a:r>
              <a:rPr lang="it-IT"/>
              <a:t>Percorso didattico: </a:t>
            </a:r>
            <a:r>
              <a:rPr lang="it-IT" b="1"/>
              <a:t>CITTADINANZA</a:t>
            </a:r>
            <a:endParaRPr lang="it-IT" b="1" dirty="0"/>
          </a:p>
        </p:txBody>
      </p:sp>
      <p:sp>
        <p:nvSpPr>
          <p:cNvPr id="6" name="Slide Number Placeholder 5"/>
          <p:cNvSpPr>
            <a:spLocks noGrp="1"/>
          </p:cNvSpPr>
          <p:nvPr>
            <p:ph type="sldNum" sz="quarter" idx="12"/>
          </p:nvPr>
        </p:nvSpPr>
        <p:spPr/>
        <p:txBody>
          <a:bodyPr/>
          <a:lstStyle>
            <a:lvl1pPr>
              <a:defRPr>
                <a:solidFill>
                  <a:schemeClr val="bg1"/>
                </a:solidFill>
                <a:latin typeface="Garamond" panose="02020404030301010803" pitchFamily="18" charset="0"/>
              </a:defRPr>
            </a:lvl1pPr>
          </a:lstStyle>
          <a:p>
            <a:fld id="{C3E68A9F-E484-7D4B-81E9-17085C8B9CE5}" type="slidenum">
              <a:rPr lang="it-IT" smtClean="0"/>
              <a:pPr/>
              <a:t>‹N›</a:t>
            </a:fld>
            <a:endParaRPr lang="it-IT"/>
          </a:p>
        </p:txBody>
      </p:sp>
      <p:pic>
        <p:nvPicPr>
          <p:cNvPr id="10" name="Immagine 9" descr="Immagine che contiene testo&#10;&#10;Descrizione generata automaticamente">
            <a:extLst>
              <a:ext uri="{FF2B5EF4-FFF2-40B4-BE49-F238E27FC236}">
                <a16:creationId xmlns:a16="http://schemas.microsoft.com/office/drawing/2014/main" id="{64F83902-2AD1-314E-9DC7-F2BEB714FD85}"/>
              </a:ext>
            </a:extLst>
          </p:cNvPr>
          <p:cNvPicPr>
            <a:picLocks noChangeAspect="1"/>
          </p:cNvPicPr>
          <p:nvPr userDrawn="1"/>
        </p:nvPicPr>
        <p:blipFill>
          <a:blip r:embed="rId3">
            <a:alphaModFix amt="35000"/>
          </a:blip>
          <a:stretch>
            <a:fillRect/>
          </a:stretch>
        </p:blipFill>
        <p:spPr>
          <a:xfrm>
            <a:off x="0" y="4273733"/>
            <a:ext cx="9906000" cy="2265181"/>
          </a:xfrm>
          <a:prstGeom prst="rect">
            <a:avLst/>
          </a:prstGeom>
        </p:spPr>
      </p:pic>
    </p:spTree>
    <p:extLst>
      <p:ext uri="{BB962C8B-B14F-4D97-AF65-F5344CB8AC3E}">
        <p14:creationId xmlns:p14="http://schemas.microsoft.com/office/powerpoint/2010/main" val="1766091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pertina">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289B12F-3E49-374E-A3BF-257B8D6F9648}"/>
              </a:ext>
            </a:extLst>
          </p:cNvPr>
          <p:cNvPicPr>
            <a:picLocks noChangeAspect="1"/>
          </p:cNvPicPr>
          <p:nvPr userDrawn="1"/>
        </p:nvPicPr>
        <p:blipFill>
          <a:blip r:embed="rId2"/>
          <a:stretch>
            <a:fillRect/>
          </a:stretch>
        </p:blipFill>
        <p:spPr>
          <a:xfrm>
            <a:off x="0" y="0"/>
            <a:ext cx="9930078" cy="6858000"/>
          </a:xfrm>
          <a:prstGeom prst="rect">
            <a:avLst/>
          </a:prstGeom>
        </p:spPr>
      </p:pic>
      <p:pic>
        <p:nvPicPr>
          <p:cNvPr id="4" name="Immagine 3" descr="Immagine che contiene testo&#10;&#10;Descrizione generata automaticamente">
            <a:extLst>
              <a:ext uri="{FF2B5EF4-FFF2-40B4-BE49-F238E27FC236}">
                <a16:creationId xmlns:a16="http://schemas.microsoft.com/office/drawing/2014/main" id="{F7EE5FE2-F0C6-3E45-99F0-8E3096473B47}"/>
              </a:ext>
            </a:extLst>
          </p:cNvPr>
          <p:cNvPicPr>
            <a:picLocks noChangeAspect="1"/>
          </p:cNvPicPr>
          <p:nvPr userDrawn="1"/>
        </p:nvPicPr>
        <p:blipFill>
          <a:blip r:embed="rId3"/>
          <a:stretch>
            <a:fillRect/>
          </a:stretch>
        </p:blipFill>
        <p:spPr>
          <a:xfrm>
            <a:off x="0" y="4592819"/>
            <a:ext cx="9906000" cy="2265181"/>
          </a:xfrm>
          <a:prstGeom prst="rect">
            <a:avLst/>
          </a:prstGeom>
        </p:spPr>
      </p:pic>
    </p:spTree>
    <p:extLst>
      <p:ext uri="{BB962C8B-B14F-4D97-AF65-F5344CB8AC3E}">
        <p14:creationId xmlns:p14="http://schemas.microsoft.com/office/powerpoint/2010/main" val="24746796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4F8DB-D4B4-4FAE-A352-31D35B165624}" type="datetime1">
              <a:rPr lang="it-IT" smtClean="0"/>
              <a:t>12/02/21</a:t>
            </a:fld>
            <a:endParaRPr lang="it-IT"/>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Percorso didattico: CITTADINANZA</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68A9F-E484-7D4B-81E9-17085C8B9CE5}" type="slidenum">
              <a:rPr lang="it-IT" smtClean="0"/>
              <a:t>‹N›</a:t>
            </a:fld>
            <a:endParaRPr lang="it-IT"/>
          </a:p>
        </p:txBody>
      </p:sp>
    </p:spTree>
    <p:extLst>
      <p:ext uri="{BB962C8B-B14F-4D97-AF65-F5344CB8AC3E}">
        <p14:creationId xmlns:p14="http://schemas.microsoft.com/office/powerpoint/2010/main" val="2623773812"/>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72" r:id="rId3"/>
    <p:sldLayoutId id="2147483673" r:id="rId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archivio.fondazionecarlomariamartini.it/fcmm-web/storico/detail/IT-FCMM-ST0002-000523/ingresso-diocesi.html" TargetMode="External"/><Relationship Id="rId2" Type="http://schemas.openxmlformats.org/officeDocument/2006/relationships/hyperlink" Target="http://archivio.fondazionecarlomariamartini.it/fcmm-web/audio/detail/IT-FCMM-AV0002-000278/messaggio-ingresso.html" TargetMode="External"/><Relationship Id="rId1" Type="http://schemas.openxmlformats.org/officeDocument/2006/relationships/slideLayout" Target="../slideLayouts/slideLayout2.xml"/><Relationship Id="rId6" Type="http://schemas.openxmlformats.org/officeDocument/2006/relationships/hyperlink" Target="https://www.aggiornamentisociali.it/articoli/inimmaginabile/" TargetMode="External"/><Relationship Id="rId5" Type="http://schemas.openxmlformats.org/officeDocument/2006/relationships/hyperlink" Target="http://archivio.fondazionecarlomariamartini.it/fcmm-web/video/detail/IT-FCMM-AV0001-000019/erminio-de-scalzi.html" TargetMode="External"/><Relationship Id="rId4" Type="http://schemas.openxmlformats.org/officeDocument/2006/relationships/hyperlink" Target="http://archivio.fondazionecarlomariamartini.it/fcmm-web/fototeca/search/result.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dialnet.unirioja.es/descarga/articulo/6034902.pdf" TargetMode="External"/><Relationship Id="rId2" Type="http://schemas.openxmlformats.org/officeDocument/2006/relationships/hyperlink" Target="https://www.allegoriaonline.it/index.php/i-numeri-precedenti/allegoria-n-69/116-il-tema/69/778-raccontare-la-citta-narrativa-breve-e-spazio-urbano-nella-letteratura-italiana-contemporanea" TargetMode="External"/><Relationship Id="rId1" Type="http://schemas.openxmlformats.org/officeDocument/2006/relationships/slideLayout" Target="../slideLayouts/slideLayout2.xml"/><Relationship Id="rId4" Type="http://schemas.openxmlformats.org/officeDocument/2006/relationships/hyperlink" Target="http://www.thiasos.eu/wp-content/uploads/2016/12/03.-Cali%C3%B2.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gallica.bnf.fr/html/und/histoire/paris-dans-la-litterature" TargetMode="External"/><Relationship Id="rId2" Type="http://schemas.openxmlformats.org/officeDocument/2006/relationships/hyperlink" Target="https://www.facebook.com/dickenslondon" TargetMode="External"/><Relationship Id="rId1" Type="http://schemas.openxmlformats.org/officeDocument/2006/relationships/slideLayout" Target="../slideLayouts/slideLayout2.xml"/><Relationship Id="rId6" Type="http://schemas.openxmlformats.org/officeDocument/2006/relationships/hyperlink" Target="https://www.mondadorieducation.it/formazione-e-aggiornamento/appuntamenti/la-forma-della-citta/" TargetMode="External"/><Relationship Id="rId5" Type="http://schemas.openxmlformats.org/officeDocument/2006/relationships/hyperlink" Target="https://www.copia-di-arte.com/a/vedutedicitta.html" TargetMode="External"/><Relationship Id="rId4" Type="http://schemas.openxmlformats.org/officeDocument/2006/relationships/hyperlink" Target="https://actus.booknode.com/2015/11/17/top-10-le-paris-des-grands-ecrivains-dix-romans-qui-celebrent-la-ville-lumiere/"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archivio.fondazionecarlomariamartini.it/fcmm-web/storico/detail/IT-FCMM-ST0003-001864/citta-incontrare-e-amare.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850127D2-187C-8E42-908E-8A80767F3C9E}"/>
              </a:ext>
            </a:extLst>
          </p:cNvPr>
          <p:cNvSpPr txBox="1"/>
          <p:nvPr/>
        </p:nvSpPr>
        <p:spPr>
          <a:xfrm>
            <a:off x="0" y="4388589"/>
            <a:ext cx="9905999" cy="1692771"/>
          </a:xfrm>
          <a:prstGeom prst="rect">
            <a:avLst/>
          </a:prstGeom>
          <a:noFill/>
        </p:spPr>
        <p:txBody>
          <a:bodyPr wrap="square" rtlCol="0">
            <a:spAutoFit/>
          </a:bodyPr>
          <a:lstStyle/>
          <a:p>
            <a:pPr algn="ctr"/>
            <a:r>
              <a:rPr lang="it-IT" sz="2800" b="1" dirty="0">
                <a:solidFill>
                  <a:schemeClr val="bg1"/>
                </a:solidFill>
                <a:latin typeface="Garamond" panose="02020404030301010803" pitchFamily="18" charset="0"/>
              </a:rPr>
              <a:t>CITTADINANZA – </a:t>
            </a:r>
            <a:r>
              <a:rPr lang="it-IT" sz="2800" b="1" cap="all" dirty="0">
                <a:solidFill>
                  <a:schemeClr val="bg1"/>
                </a:solidFill>
                <a:latin typeface="Garamond" panose="02020404030301010803" pitchFamily="18" charset="0"/>
              </a:rPr>
              <a:t>unità</a:t>
            </a:r>
            <a:r>
              <a:rPr lang="it-IT" sz="2800" b="1" dirty="0">
                <a:solidFill>
                  <a:schemeClr val="bg1"/>
                </a:solidFill>
                <a:latin typeface="Garamond" panose="02020404030301010803" pitchFamily="18" charset="0"/>
              </a:rPr>
              <a:t> 1</a:t>
            </a:r>
            <a:r>
              <a:rPr lang="it-IT" sz="2800" dirty="0">
                <a:solidFill>
                  <a:schemeClr val="bg1"/>
                </a:solidFill>
                <a:latin typeface="Garamond" panose="02020404030301010803" pitchFamily="18" charset="0"/>
              </a:rPr>
              <a:t> </a:t>
            </a:r>
          </a:p>
          <a:p>
            <a:pPr algn="ctr"/>
            <a:r>
              <a:rPr lang="it-IT" sz="4000" b="1" dirty="0">
                <a:solidFill>
                  <a:schemeClr val="bg1"/>
                </a:solidFill>
                <a:latin typeface="Garamond" panose="02020404030301010803" pitchFamily="18" charset="0"/>
              </a:rPr>
              <a:t>Questa nostra città</a:t>
            </a:r>
          </a:p>
          <a:p>
            <a:pPr algn="ctr"/>
            <a:endParaRPr lang="it-IT" i="1" dirty="0">
              <a:latin typeface="Garamond" panose="02020404030301010803" pitchFamily="18" charset="0"/>
            </a:endParaRPr>
          </a:p>
          <a:p>
            <a:pPr algn="ctr"/>
            <a:r>
              <a:rPr lang="it-IT" i="1" dirty="0">
                <a:solidFill>
                  <a:schemeClr val="bg1"/>
                </a:solidFill>
                <a:latin typeface="Garamond" panose="02020404030301010803" pitchFamily="18" charset="0"/>
              </a:rPr>
              <a:t>a cura di Federico Defendenti e Agostino Frigerio</a:t>
            </a:r>
          </a:p>
        </p:txBody>
      </p:sp>
    </p:spTree>
    <p:extLst>
      <p:ext uri="{BB962C8B-B14F-4D97-AF65-F5344CB8AC3E}">
        <p14:creationId xmlns:p14="http://schemas.microsoft.com/office/powerpoint/2010/main" val="4212624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10</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7" y="1519894"/>
            <a:ext cx="8543925" cy="4585871"/>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dirty="0">
                <a:solidFill>
                  <a:srgbClr val="CB3424"/>
                </a:solidFill>
                <a:latin typeface="Garamond" panose="02020404030301010803" pitchFamily="18" charset="0"/>
              </a:rPr>
              <a:t>Il pianto di Gesù sulla città</a:t>
            </a:r>
            <a:endParaRPr lang="it-IT" dirty="0">
              <a:solidFill>
                <a:srgbClr val="CB3424"/>
              </a:solidFill>
              <a:latin typeface="Garamond" panose="02020404030301010803" pitchFamily="18" charset="0"/>
            </a:endParaRPr>
          </a:p>
          <a:p>
            <a:r>
              <a:rPr lang="it-IT" sz="1600" dirty="0">
                <a:solidFill>
                  <a:schemeClr val="tx1"/>
                </a:solidFill>
                <a:latin typeface="Garamond" panose="02020404030301010803" pitchFamily="18" charset="0"/>
              </a:rPr>
              <a:t>(dall’intervento alla </a:t>
            </a:r>
            <a:r>
              <a:rPr lang="it-IT" sz="1600" b="1" i="1" dirty="0">
                <a:solidFill>
                  <a:schemeClr val="tx1"/>
                </a:solidFill>
                <a:latin typeface="Garamond" panose="02020404030301010803" pitchFamily="18" charset="0"/>
              </a:rPr>
              <a:t>Scuola di formazione all’impegno sociale e politico</a:t>
            </a:r>
            <a:r>
              <a:rPr lang="it-IT" sz="1600" dirty="0">
                <a:solidFill>
                  <a:schemeClr val="tx1"/>
                </a:solidFill>
                <a:latin typeface="Garamond" panose="02020404030301010803" pitchFamily="18" charset="0"/>
              </a:rPr>
              <a:t>, 4 giugno 1988, GEP 75 1988, pp. 635-643)</a:t>
            </a:r>
          </a:p>
          <a:p>
            <a:endParaRPr lang="it-IT" sz="800" dirty="0">
              <a:solidFill>
                <a:schemeClr val="tx1"/>
              </a:solidFill>
              <a:latin typeface="Garamond" panose="02020404030301010803" pitchFamily="18" charset="0"/>
            </a:endParaRPr>
          </a:p>
          <a:p>
            <a:r>
              <a:rPr lang="it-IT" i="1" dirty="0">
                <a:solidFill>
                  <a:schemeClr val="tx1"/>
                </a:solidFill>
                <a:latin typeface="Garamond" panose="02020404030301010803" pitchFamily="18" charset="0"/>
              </a:rPr>
              <a:t>I destini individuali e il destino della città si incontrano: è lo stesso progetto messianico a tenere insieme l’individuo e la sua comunità. La salvezza è un dono per tutti.</a:t>
            </a:r>
            <a:endParaRPr lang="it-IT" dirty="0">
              <a:solidFill>
                <a:schemeClr val="tx1"/>
              </a:solidFill>
              <a:latin typeface="Garamond" panose="02020404030301010803" pitchFamily="18" charset="0"/>
            </a:endParaRPr>
          </a:p>
          <a:p>
            <a:r>
              <a:rPr lang="it-IT" dirty="0">
                <a:solidFill>
                  <a:schemeClr val="tx1"/>
                </a:solidFill>
                <a:latin typeface="Garamond" panose="02020404030301010803" pitchFamily="18" charset="0"/>
              </a:rPr>
              <a:t> </a:t>
            </a:r>
          </a:p>
          <a:p>
            <a:pPr algn="just"/>
            <a:r>
              <a:rPr lang="it-IT" dirty="0">
                <a:solidFill>
                  <a:schemeClr val="accent1">
                    <a:lumMod val="75000"/>
                  </a:schemeClr>
                </a:solidFill>
                <a:latin typeface="Garamond" panose="02020404030301010803" pitchFamily="18" charset="0"/>
              </a:rPr>
              <a:t>“</a:t>
            </a:r>
            <a:r>
              <a:rPr lang="it-IT" i="1" dirty="0">
                <a:solidFill>
                  <a:schemeClr val="accent1">
                    <a:lumMod val="75000"/>
                  </a:schemeClr>
                </a:solidFill>
                <a:latin typeface="Garamond" panose="02020404030301010803" pitchFamily="18" charset="0"/>
              </a:rPr>
              <a:t>Quando fu vicino, alla vista della città </a:t>
            </a:r>
            <a:r>
              <a:rPr lang="it-IT" sz="1200" dirty="0">
                <a:solidFill>
                  <a:schemeClr val="accent1">
                    <a:lumMod val="75000"/>
                  </a:schemeClr>
                </a:solidFill>
                <a:latin typeface="Garamond" panose="02020404030301010803" pitchFamily="18" charset="0"/>
              </a:rPr>
              <a:t>[di Gerusalemme, </a:t>
            </a:r>
            <a:r>
              <a:rPr lang="it-IT" sz="1200" dirty="0" err="1">
                <a:solidFill>
                  <a:schemeClr val="accent1">
                    <a:lumMod val="75000"/>
                  </a:schemeClr>
                </a:solidFill>
                <a:latin typeface="Garamond" panose="02020404030301010803" pitchFamily="18" charset="0"/>
              </a:rPr>
              <a:t>ndr</a:t>
            </a:r>
            <a:r>
              <a:rPr lang="it-IT" sz="1200" dirty="0">
                <a:solidFill>
                  <a:schemeClr val="accent1">
                    <a:lumMod val="75000"/>
                  </a:schemeClr>
                </a:solidFill>
                <a:latin typeface="Garamond" panose="02020404030301010803" pitchFamily="18" charset="0"/>
              </a:rPr>
              <a:t>]</a:t>
            </a:r>
            <a:r>
              <a:rPr lang="it-IT" i="1" dirty="0">
                <a:solidFill>
                  <a:schemeClr val="accent1">
                    <a:lumMod val="75000"/>
                  </a:schemeClr>
                </a:solidFill>
                <a:latin typeface="Garamond" panose="02020404030301010803" pitchFamily="18" charset="0"/>
              </a:rPr>
              <a:t>, pianse su di essa, dicendo: Se avessi compreso anche tu, in questo giorno, la via della pace. Ma ormai è stata nascosta ai tuoi occhi. Giorni verranno per te in cui i tuoi nemici ti cingeranno di trincee, ti circonderanno e ti stringeranno da ogni parte; abbatteranno te e i tuoi figli dentro di te e non lasceranno in te pietra su pietra, perché non hai riconosciuto il tempo in cui sei stata visitata” </a:t>
            </a:r>
            <a:r>
              <a:rPr lang="it-IT" dirty="0">
                <a:solidFill>
                  <a:schemeClr val="accent1">
                    <a:lumMod val="75000"/>
                  </a:schemeClr>
                </a:solidFill>
                <a:latin typeface="Garamond" panose="02020404030301010803" pitchFamily="18" charset="0"/>
              </a:rPr>
              <a:t>(Lc 19,41-44).</a:t>
            </a:r>
          </a:p>
          <a:p>
            <a:pPr algn="just"/>
            <a:endParaRPr lang="it-IT" dirty="0">
              <a:solidFill>
                <a:schemeClr val="accent1">
                  <a:lumMod val="75000"/>
                </a:schemeClr>
              </a:solidFill>
              <a:latin typeface="Garamond" panose="02020404030301010803" pitchFamily="18" charset="0"/>
            </a:endParaRPr>
          </a:p>
          <a:p>
            <a:pPr algn="just"/>
            <a:r>
              <a:rPr lang="it-IT" dirty="0">
                <a:solidFill>
                  <a:schemeClr val="accent1">
                    <a:lumMod val="75000"/>
                  </a:schemeClr>
                </a:solidFill>
                <a:latin typeface="Garamond" panose="02020404030301010803" pitchFamily="18" charset="0"/>
              </a:rPr>
              <a:t>[…] Che cosa hai voluto dire, o Signore, con queste parole? Cosa ha significato per te il gesto che hai compiuto e che cosa dice esso a noi? “Se avessi compreso le vie della pace”.</a:t>
            </a:r>
          </a:p>
          <a:p>
            <a:pPr algn="just"/>
            <a:r>
              <a:rPr lang="it-IT" dirty="0">
                <a:solidFill>
                  <a:schemeClr val="accent1">
                    <a:lumMod val="75000"/>
                  </a:schemeClr>
                </a:solidFill>
                <a:latin typeface="Garamond" panose="02020404030301010803" pitchFamily="18" charset="0"/>
              </a:rPr>
              <a:t>Meditiamo anzitutto sul gesto del pianto. Il piangere di Gesù non è un gesto consueto, quotidiano, come non lo è generalmente il piangere di un adulto.</a:t>
            </a:r>
            <a:endParaRPr lang="it-IT" dirty="0">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BFE0540E-4B89-4833-9499-A823035AF29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1 «Questa nostra città»</a:t>
            </a:r>
          </a:p>
        </p:txBody>
      </p:sp>
    </p:spTree>
    <p:extLst>
      <p:ext uri="{BB962C8B-B14F-4D97-AF65-F5344CB8AC3E}">
        <p14:creationId xmlns:p14="http://schemas.microsoft.com/office/powerpoint/2010/main" val="1283424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11</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7" y="1723691"/>
            <a:ext cx="8543925" cy="4247317"/>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a:solidFill>
                  <a:schemeClr val="accent1">
                    <a:lumMod val="75000"/>
                  </a:schemeClr>
                </a:solidFill>
                <a:latin typeface="Garamond" panose="02020404030301010803" pitchFamily="18" charset="0"/>
              </a:rPr>
              <a:t>Il pianto di Gesù è un atto pubblico perché piange sulla città. Qui è necessario capire che cosa vuol dire, per un ebreo, Gerusalemme: la città santa, la città desiderata da lontano nei pellegrinaggi, la città eretta sul monte, costruita come città salda e compatta, la città a cui i profughi giungono dopo tanti sacrifici. Ci viene subito in mente il bellissimo salmo 121: </a:t>
            </a:r>
            <a:r>
              <a:rPr lang="it-IT" i="1" dirty="0">
                <a:solidFill>
                  <a:schemeClr val="accent1">
                    <a:lumMod val="75000"/>
                  </a:schemeClr>
                </a:solidFill>
                <a:latin typeface="Garamond" panose="02020404030301010803" pitchFamily="18" charset="0"/>
              </a:rPr>
              <a:t>“Quale gioia, quando mi dissero: Andremo alla casa del Signore. E ora i nostri piedi si fermano alle tue porte, Gerusalemme... Là salgono insieme le tribù, le tribù del Signore, per lodare il nome del Signore...</a:t>
            </a:r>
            <a:r>
              <a:rPr lang="it-IT" dirty="0">
                <a:solidFill>
                  <a:schemeClr val="accent1">
                    <a:lumMod val="75000"/>
                  </a:schemeClr>
                </a:solidFill>
                <a:latin typeface="Garamond" panose="02020404030301010803" pitchFamily="18" charset="0"/>
              </a:rPr>
              <a:t>”.</a:t>
            </a:r>
          </a:p>
          <a:p>
            <a:pPr algn="just"/>
            <a:r>
              <a:rPr lang="it-IT" dirty="0">
                <a:solidFill>
                  <a:schemeClr val="accent1">
                    <a:lumMod val="75000"/>
                  </a:schemeClr>
                </a:solidFill>
                <a:latin typeface="Garamond" panose="02020404030301010803" pitchFamily="18" charset="0"/>
              </a:rPr>
              <a:t>Per entrare nell’animo di Gesù dobbiamo cercare di comprendere quel complesso di tradizioni, di culture, di storia, di affetti, di rivelazioni, che Gerusalemme significa. Forse potremmo interrogarlo chiedendogli: perché piangi, Signore? Piangi soltanto per la rovina religiosa della città, sulle singole anime che si perdono, oppure piangi sulla città come tale, su questo corpo vivente, organizzato, che ha una storia, un destino, un avvenire, una speranza? Credo che Gesù, da buon ebreo, ci risponderebbe che egli fa fatica a distinguere le due cose perché sono una nell’altra; non c’è il corpo senza l’anima, non c’è l’anima senza il corpo, non esiste la sola salvezza spirituale che non sia incarnata in una realtà storica, vissuta, vivente. Il destino del singolo è strettamente legato al destino del gruppo di cui è parte. […]</a:t>
            </a:r>
            <a:endParaRPr lang="it-IT" dirty="0">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60746574-C7E5-48D5-ACBD-00CD85274D93}"/>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1 «Questa nostra città»</a:t>
            </a:r>
          </a:p>
        </p:txBody>
      </p:sp>
    </p:spTree>
    <p:extLst>
      <p:ext uri="{BB962C8B-B14F-4D97-AF65-F5344CB8AC3E}">
        <p14:creationId xmlns:p14="http://schemas.microsoft.com/office/powerpoint/2010/main" val="3464299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12</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7" y="1951620"/>
            <a:ext cx="8543925" cy="3970318"/>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a:solidFill>
                  <a:schemeClr val="accent1">
                    <a:lumMod val="75000"/>
                  </a:schemeClr>
                </a:solidFill>
                <a:latin typeface="Garamond" panose="02020404030301010803" pitchFamily="18" charset="0"/>
              </a:rPr>
              <a:t>Il pianto di Gesù, che vede la rovina prossima di Gerusalemme, riguarda tutto l’insieme dei valori che ha, naturalmente, il suo culmine nel tempio e però comprende un’intera organizzazione civile, sociale, culturale, politica, artistica. [...] La pace di Gerusalemme è connessa con la fede di Gerusalemme e la pace, nella mentalità ebraica, vuol dire benessere, libertà dai nemici, sicurezza, prosperità, amicizia, pace con Dio, gioia, canti nel tempio, esultanza, battere di tamburi, processioni, ricchezza delle celebrazioni sacre. Questo è l’insieme della pace: contemplare il volto di Dio nella terra dei viventi, avanzare tra i primi verso la casa di Dio (</a:t>
            </a:r>
            <a:r>
              <a:rPr lang="it-IT" dirty="0" err="1">
                <a:solidFill>
                  <a:schemeClr val="accent1">
                    <a:lumMod val="75000"/>
                  </a:schemeClr>
                </a:solidFill>
                <a:latin typeface="Garamond" panose="02020404030301010803" pitchFamily="18" charset="0"/>
              </a:rPr>
              <a:t>Sal</a:t>
            </a:r>
            <a:r>
              <a:rPr lang="it-IT" dirty="0">
                <a:solidFill>
                  <a:schemeClr val="accent1">
                    <a:lumMod val="75000"/>
                  </a:schemeClr>
                </a:solidFill>
                <a:latin typeface="Garamond" panose="02020404030301010803" pitchFamily="18" charset="0"/>
              </a:rPr>
              <a:t> 42-43). Gesù ha veramente desiderato questa pace della città e piange perché non può esserle concessa, perché non ha conosciuto la via della pace…  Per la Bibbia il progetto “messianico” ha sempre una valenza socio-politica ed esprime quegli atteggiamenti nuovi di un popolo per cui l’aratro e la falce prendano il posto della spada, per cui il fanciullo possa giocare con la vipera, e l’orso pascolare insieme con i buoi, e il leone con la pecora (</a:t>
            </a:r>
            <a:r>
              <a:rPr lang="it-IT" dirty="0" err="1">
                <a:solidFill>
                  <a:schemeClr val="accent1">
                    <a:lumMod val="75000"/>
                  </a:schemeClr>
                </a:solidFill>
                <a:latin typeface="Garamond" panose="02020404030301010803" pitchFamily="18" charset="0"/>
              </a:rPr>
              <a:t>Is</a:t>
            </a:r>
            <a:r>
              <a:rPr lang="it-IT" dirty="0">
                <a:solidFill>
                  <a:schemeClr val="accent1">
                    <a:lumMod val="75000"/>
                  </a:schemeClr>
                </a:solidFill>
                <a:latin typeface="Garamond" panose="02020404030301010803" pitchFamily="18" charset="0"/>
              </a:rPr>
              <a:t> 2;11,6-8). È l’ideale concreto, non utopico, di un’umanità pacifica, anche se diviene di fatto, quando non è accolto, un ideale conflittuale con l’ordine esistente. […]</a:t>
            </a: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BA607937-D183-4482-B057-1B23032CC42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1 «Questa nostra città»</a:t>
            </a:r>
          </a:p>
        </p:txBody>
      </p:sp>
    </p:spTree>
    <p:extLst>
      <p:ext uri="{BB962C8B-B14F-4D97-AF65-F5344CB8AC3E}">
        <p14:creationId xmlns:p14="http://schemas.microsoft.com/office/powerpoint/2010/main" val="1922742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13</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7" y="1736782"/>
            <a:ext cx="8543926" cy="4053867"/>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nSpc>
                <a:spcPct val="107000"/>
              </a:lnSpc>
              <a:spcAft>
                <a:spcPts val="600"/>
              </a:spcAft>
            </a:pP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ALTRI MATERIALI MARTINIANI</a:t>
            </a:r>
          </a:p>
          <a:p>
            <a:r>
              <a:rPr lang="it-IT" dirty="0">
                <a:solidFill>
                  <a:schemeClr val="tx1"/>
                </a:solidFill>
                <a:latin typeface="Garamond" panose="02020404030301010803" pitchFamily="18" charset="0"/>
              </a:rPr>
              <a:t>Ascolta il </a:t>
            </a:r>
            <a:r>
              <a:rPr lang="it-IT" b="1" dirty="0">
                <a:solidFill>
                  <a:schemeClr val="tx1"/>
                </a:solidFill>
                <a:latin typeface="Garamond" panose="02020404030301010803" pitchFamily="18" charset="0"/>
                <a:hlinkClick r:id="rId2"/>
              </a:rPr>
              <a:t>messaggio d’ingresso </a:t>
            </a:r>
            <a:r>
              <a:rPr lang="it-IT" b="1" dirty="0">
                <a:solidFill>
                  <a:schemeClr val="tx1"/>
                </a:solidFill>
                <a:latin typeface="Garamond" panose="02020404030301010803" pitchFamily="18" charset="0"/>
              </a:rPr>
              <a:t>a Milano, 10 febbraio 1980 </a:t>
            </a:r>
            <a:r>
              <a:rPr lang="it-IT" dirty="0">
                <a:solidFill>
                  <a:schemeClr val="tx1"/>
                </a:solidFill>
                <a:latin typeface="Garamond" panose="02020404030301010803" pitchFamily="18" charset="0"/>
              </a:rPr>
              <a:t>nell’Archivio digitale</a:t>
            </a:r>
          </a:p>
          <a:p>
            <a:endParaRPr lang="it-IT" sz="1500" dirty="0">
              <a:solidFill>
                <a:schemeClr val="tx1"/>
              </a:solidFill>
              <a:latin typeface="Garamond" panose="02020404030301010803" pitchFamily="18" charset="0"/>
            </a:endParaRPr>
          </a:p>
          <a:p>
            <a:r>
              <a:rPr lang="it-IT" dirty="0">
                <a:solidFill>
                  <a:schemeClr val="tx1"/>
                </a:solidFill>
                <a:latin typeface="Garamond" panose="02020404030301010803" pitchFamily="18" charset="0"/>
              </a:rPr>
              <a:t>Consulta i </a:t>
            </a:r>
            <a:r>
              <a:rPr lang="it-IT" b="1" dirty="0">
                <a:solidFill>
                  <a:schemeClr val="tx1"/>
                </a:solidFill>
                <a:latin typeface="Garamond" panose="02020404030301010803" pitchFamily="18" charset="0"/>
                <a:hlinkClick r:id="rId3"/>
              </a:rPr>
              <a:t>testi relativi all’ingresso</a:t>
            </a:r>
            <a:r>
              <a:rPr lang="it-IT" b="1" dirty="0">
                <a:solidFill>
                  <a:schemeClr val="tx1"/>
                </a:solidFill>
                <a:latin typeface="Garamond" panose="02020404030301010803" pitchFamily="18" charset="0"/>
              </a:rPr>
              <a:t> a Milano, 10 febbraio 1980 </a:t>
            </a:r>
            <a:r>
              <a:rPr lang="it-IT" dirty="0">
                <a:solidFill>
                  <a:schemeClr val="tx1"/>
                </a:solidFill>
                <a:latin typeface="Garamond" panose="02020404030301010803" pitchFamily="18" charset="0"/>
              </a:rPr>
              <a:t>nell’Archivio digitale</a:t>
            </a:r>
          </a:p>
          <a:p>
            <a:endParaRPr lang="it-IT" sz="1500" dirty="0">
              <a:solidFill>
                <a:schemeClr val="tx1"/>
              </a:solidFill>
              <a:latin typeface="Garamond" panose="02020404030301010803" pitchFamily="18" charset="0"/>
            </a:endParaRPr>
          </a:p>
          <a:p>
            <a:r>
              <a:rPr lang="it-IT" dirty="0">
                <a:solidFill>
                  <a:schemeClr val="tx1"/>
                </a:solidFill>
                <a:latin typeface="Garamond" panose="02020404030301010803" pitchFamily="18" charset="0"/>
              </a:rPr>
              <a:t>Sfoglia le </a:t>
            </a:r>
            <a:r>
              <a:rPr lang="it-IT" b="1" dirty="0">
                <a:solidFill>
                  <a:schemeClr val="tx1"/>
                </a:solidFill>
                <a:latin typeface="Garamond" panose="02020404030301010803" pitchFamily="18" charset="0"/>
                <a:hlinkClick r:id="rId4"/>
              </a:rPr>
              <a:t>fotografie dell’ingresso </a:t>
            </a:r>
            <a:r>
              <a:rPr lang="it-IT" b="1" dirty="0">
                <a:solidFill>
                  <a:schemeClr val="tx1"/>
                </a:solidFill>
                <a:latin typeface="Garamond" panose="02020404030301010803" pitchFamily="18" charset="0"/>
              </a:rPr>
              <a:t>a Milano, il 10 febbraio 1980 </a:t>
            </a:r>
            <a:r>
              <a:rPr lang="it-IT" dirty="0">
                <a:solidFill>
                  <a:schemeClr val="tx1"/>
                </a:solidFill>
                <a:latin typeface="Garamond" panose="02020404030301010803" pitchFamily="18" charset="0"/>
              </a:rPr>
              <a:t>in Archivio digitale </a:t>
            </a:r>
          </a:p>
          <a:p>
            <a:endParaRPr lang="it-IT" sz="1500" dirty="0">
              <a:solidFill>
                <a:schemeClr val="tx1"/>
              </a:solidFill>
              <a:latin typeface="Garamond" panose="02020404030301010803" pitchFamily="18" charset="0"/>
            </a:endParaRPr>
          </a:p>
          <a:p>
            <a:r>
              <a:rPr lang="it-IT" dirty="0">
                <a:solidFill>
                  <a:schemeClr val="tx1"/>
                </a:solidFill>
                <a:latin typeface="Garamond" panose="02020404030301010803" pitchFamily="18" charset="0"/>
              </a:rPr>
              <a:t>Guarda la </a:t>
            </a:r>
            <a:r>
              <a:rPr lang="it-IT" b="1" dirty="0">
                <a:solidFill>
                  <a:schemeClr val="tx1"/>
                </a:solidFill>
                <a:latin typeface="Garamond" panose="02020404030301010803" pitchFamily="18" charset="0"/>
                <a:hlinkClick r:id="rId5"/>
              </a:rPr>
              <a:t>videointervista a Erminio De Scalzi</a:t>
            </a:r>
            <a:r>
              <a:rPr lang="it-IT" b="1" dirty="0">
                <a:solidFill>
                  <a:schemeClr val="tx1"/>
                </a:solidFill>
                <a:latin typeface="Garamond" panose="02020404030301010803" pitchFamily="18" charset="0"/>
              </a:rPr>
              <a:t>, primo segretario di Martini</a:t>
            </a:r>
            <a:r>
              <a:rPr lang="it-IT" dirty="0">
                <a:solidFill>
                  <a:schemeClr val="tx1"/>
                </a:solidFill>
                <a:latin typeface="Garamond" panose="02020404030301010803" pitchFamily="18" charset="0"/>
              </a:rPr>
              <a:t>:</a:t>
            </a:r>
            <a:r>
              <a:rPr lang="it-IT" b="1" dirty="0">
                <a:solidFill>
                  <a:schemeClr val="tx1"/>
                </a:solidFill>
                <a:latin typeface="Garamond" panose="02020404030301010803" pitchFamily="18" charset="0"/>
              </a:rPr>
              <a:t> </a:t>
            </a:r>
            <a:r>
              <a:rPr lang="it-IT" dirty="0">
                <a:solidFill>
                  <a:schemeClr val="tx1"/>
                </a:solidFill>
                <a:latin typeface="Garamond" panose="02020404030301010803" pitchFamily="18" charset="0"/>
              </a:rPr>
              <a:t>nella sequenza 6 si sofferma sul rapporto di Martini con il carcere di San Vittore fin dal giorno del suo ingresso</a:t>
            </a:r>
          </a:p>
          <a:p>
            <a:r>
              <a:rPr lang="it-IT" dirty="0">
                <a:solidFill>
                  <a:schemeClr val="tx1"/>
                </a:solidFill>
                <a:latin typeface="Garamond" panose="02020404030301010803" pitchFamily="18" charset="0"/>
              </a:rPr>
              <a:t> </a:t>
            </a:r>
          </a:p>
          <a:p>
            <a:pPr>
              <a:lnSpc>
                <a:spcPct val="107000"/>
              </a:lnSpc>
              <a:spcAft>
                <a:spcPts val="600"/>
              </a:spcAft>
            </a:pP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MATERIALI DALLA RIVISTA «AGGIORNAMENTI SOCIALI»</a:t>
            </a:r>
          </a:p>
          <a:p>
            <a:pPr>
              <a:lnSpc>
                <a:spcPct val="107000"/>
              </a:lnSpc>
              <a:spcAft>
                <a:spcPts val="600"/>
              </a:spcAft>
            </a:pPr>
            <a:r>
              <a:rPr lang="it-IT" dirty="0">
                <a:solidFill>
                  <a:schemeClr val="tx1"/>
                </a:solidFill>
                <a:latin typeface="Garamond" panose="02020404030301010803" pitchFamily="18" charset="0"/>
                <a:ea typeface="Calibri" panose="020F0502020204030204" pitchFamily="34" charset="0"/>
                <a:cs typeface="Times New Roman" panose="02020603050405020304" pitchFamily="18" charset="0"/>
              </a:rPr>
              <a:t>M. </a:t>
            </a:r>
            <a:r>
              <a:rPr lang="it-IT" dirty="0" err="1">
                <a:solidFill>
                  <a:schemeClr val="tx1"/>
                </a:solidFill>
                <a:latin typeface="Garamond" panose="02020404030301010803" pitchFamily="18" charset="0"/>
                <a:ea typeface="Calibri" panose="020F0502020204030204" pitchFamily="34" charset="0"/>
                <a:cs typeface="Times New Roman" panose="02020603050405020304" pitchFamily="18" charset="0"/>
              </a:rPr>
              <a:t>Cucinella</a:t>
            </a:r>
            <a:r>
              <a:rPr lang="it-IT" dirty="0">
                <a:solidFill>
                  <a:schemeClr val="tx1"/>
                </a:solidFill>
                <a:latin typeface="Garamond" panose="02020404030301010803" pitchFamily="18" charset="0"/>
                <a:ea typeface="Calibri" panose="020F0502020204030204" pitchFamily="34" charset="0"/>
                <a:cs typeface="Times New Roman" panose="02020603050405020304" pitchFamily="18" charset="0"/>
              </a:rPr>
              <a:t>,</a:t>
            </a:r>
            <a:r>
              <a:rPr lang="it-IT" b="1" dirty="0">
                <a:solidFill>
                  <a:schemeClr val="tx1"/>
                </a:solidFill>
                <a:latin typeface="Garamond" panose="02020404030301010803" pitchFamily="18" charset="0"/>
                <a:ea typeface="Calibri" panose="020F0502020204030204" pitchFamily="34" charset="0"/>
                <a:cs typeface="Times New Roman" panose="02020603050405020304" pitchFamily="18" charset="0"/>
              </a:rPr>
              <a:t> </a:t>
            </a:r>
            <a:r>
              <a:rPr lang="it-IT" b="1" dirty="0">
                <a:solidFill>
                  <a:schemeClr val="tx1"/>
                </a:solidFill>
                <a:latin typeface="Garamond" panose="02020404030301010803" pitchFamily="18" charset="0"/>
                <a:ea typeface="Calibri" panose="020F0502020204030204" pitchFamily="34" charset="0"/>
                <a:cs typeface="Times New Roman" panose="02020603050405020304" pitchFamily="18" charset="0"/>
                <a:hlinkClick r:id="rId6"/>
              </a:rPr>
              <a:t>Inimmaginabile. Ripensare lo spazio dopo il coronavirus</a:t>
            </a:r>
            <a:r>
              <a:rPr lang="it-IT" dirty="0">
                <a:solidFill>
                  <a:schemeClr val="tx1"/>
                </a:solidFill>
                <a:latin typeface="Garamond" panose="02020404030301010803" pitchFamily="18" charset="0"/>
                <a:ea typeface="Calibri" panose="020F0502020204030204" pitchFamily="34" charset="0"/>
                <a:cs typeface="Times New Roman" panose="02020603050405020304" pitchFamily="18" charset="0"/>
              </a:rPr>
              <a:t>, Aggiornamenti Sociali, giugno-luglio 2020</a:t>
            </a:r>
            <a:endParaRPr lang="it-IT" dirty="0">
              <a:solidFill>
                <a:schemeClr val="tx1"/>
              </a:solidFill>
              <a:latin typeface="Garamond" panose="02020404030301010803" pitchFamily="18" charset="0"/>
            </a:endParaRPr>
          </a:p>
        </p:txBody>
      </p:sp>
      <p:sp>
        <p:nvSpPr>
          <p:cNvPr id="6" name="Footer Placeholder 4">
            <a:extLst>
              <a:ext uri="{FF2B5EF4-FFF2-40B4-BE49-F238E27FC236}">
                <a16:creationId xmlns:a16="http://schemas.microsoft.com/office/drawing/2014/main" id="{9E8C2849-1B9D-47CD-A36F-6D1BB411FE1E}"/>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1 «Questa nostra città»</a:t>
            </a:r>
          </a:p>
        </p:txBody>
      </p:sp>
    </p:spTree>
    <p:extLst>
      <p:ext uri="{BB962C8B-B14F-4D97-AF65-F5344CB8AC3E}">
        <p14:creationId xmlns:p14="http://schemas.microsoft.com/office/powerpoint/2010/main" val="786470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14</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7" y="1956245"/>
            <a:ext cx="8543926" cy="3460819"/>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nSpc>
                <a:spcPct val="107000"/>
              </a:lnSpc>
              <a:spcAft>
                <a:spcPts val="600"/>
              </a:spcAft>
            </a:pP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MATERIALI DI APPROFONDIMENTO SCARICABILI</a:t>
            </a:r>
          </a:p>
          <a:p>
            <a:pPr>
              <a:lnSpc>
                <a:spcPct val="107000"/>
              </a:lnSpc>
              <a:spcBef>
                <a:spcPts val="600"/>
              </a:spcBef>
              <a:spcAft>
                <a:spcPts val="600"/>
              </a:spcAft>
            </a:pPr>
            <a:r>
              <a:rPr lang="it-IT" sz="1300" b="0" i="0" u="none" strike="noStrike" dirty="0">
                <a:solidFill>
                  <a:srgbClr val="000000"/>
                </a:solidFill>
                <a:effectLst/>
                <a:latin typeface="Garamond" panose="02020404030301010803" pitchFamily="18" charset="0"/>
                <a:hlinkClick r:id="rId2"/>
              </a:rPr>
              <a:t>Baldi V. 2014 :  « Raccontare la città. Narrativa breve e spazio urbano nella letteratura italiana contemporanea », </a:t>
            </a:r>
            <a:r>
              <a:rPr lang="it-IT" sz="1300" b="0" i="1" u="none" strike="noStrike" dirty="0">
                <a:solidFill>
                  <a:srgbClr val="000000"/>
                </a:solidFill>
                <a:effectLst/>
                <a:latin typeface="Garamond" panose="02020404030301010803" pitchFamily="18" charset="0"/>
                <a:hlinkClick r:id="rId2"/>
              </a:rPr>
              <a:t>Allegoria</a:t>
            </a:r>
            <a:r>
              <a:rPr lang="it-IT" sz="1300" b="0" i="0" u="none" strike="noStrike" dirty="0">
                <a:solidFill>
                  <a:srgbClr val="000000"/>
                </a:solidFill>
                <a:effectLst/>
                <a:latin typeface="Garamond" panose="02020404030301010803" pitchFamily="18" charset="0"/>
                <a:hlinkClick r:id="rId2"/>
              </a:rPr>
              <a:t>, 69‑70, pp. 61‑74. </a:t>
            </a:r>
            <a:endParaRPr lang="it-IT" sz="1300" b="0" i="0" u="none" strike="noStrike" dirty="0">
              <a:solidFill>
                <a:srgbClr val="000000"/>
              </a:solidFill>
              <a:effectLst/>
              <a:latin typeface="Garamond" panose="02020404030301010803" pitchFamily="18" charset="0"/>
            </a:endParaRPr>
          </a:p>
          <a:p>
            <a:pPr>
              <a:lnSpc>
                <a:spcPct val="107000"/>
              </a:lnSpc>
              <a:spcBef>
                <a:spcPts val="600"/>
              </a:spcBef>
              <a:spcAft>
                <a:spcPts val="600"/>
              </a:spcAft>
            </a:pPr>
            <a:r>
              <a:rPr lang="it-IT" sz="1300" b="0" i="0" u="none" strike="noStrike" dirty="0">
                <a:solidFill>
                  <a:srgbClr val="000000"/>
                </a:solidFill>
                <a:effectLst/>
                <a:latin typeface="Garamond" panose="02020404030301010803" pitchFamily="18" charset="0"/>
                <a:hlinkClick r:id="rId3"/>
              </a:rPr>
              <a:t>Buonanno F. 2016 :  « La percezione della città nella letteratura italiana della migrazione », </a:t>
            </a:r>
            <a:r>
              <a:rPr lang="it-IT" sz="1300" b="0" i="1" u="none" strike="noStrike" dirty="0" err="1">
                <a:solidFill>
                  <a:srgbClr val="000000"/>
                </a:solidFill>
                <a:effectLst/>
                <a:latin typeface="Garamond" panose="02020404030301010803" pitchFamily="18" charset="0"/>
                <a:hlinkClick r:id="rId3"/>
              </a:rPr>
              <a:t>Études</a:t>
            </a:r>
            <a:r>
              <a:rPr lang="it-IT" sz="1300" b="0" i="1" u="none" strike="noStrike" dirty="0">
                <a:solidFill>
                  <a:srgbClr val="000000"/>
                </a:solidFill>
                <a:effectLst/>
                <a:latin typeface="Garamond" panose="02020404030301010803" pitchFamily="18" charset="0"/>
                <a:hlinkClick r:id="rId3"/>
              </a:rPr>
              <a:t> </a:t>
            </a:r>
            <a:r>
              <a:rPr lang="it-IT" sz="1300" b="0" i="1" u="none" strike="noStrike" dirty="0" err="1">
                <a:solidFill>
                  <a:srgbClr val="000000"/>
                </a:solidFill>
                <a:effectLst/>
                <a:latin typeface="Garamond" panose="02020404030301010803" pitchFamily="18" charset="0"/>
                <a:hlinkClick r:id="rId3"/>
              </a:rPr>
              <a:t>romanes</a:t>
            </a:r>
            <a:r>
              <a:rPr lang="it-IT" sz="1300" b="0" i="1" u="none" strike="noStrike" dirty="0">
                <a:solidFill>
                  <a:srgbClr val="000000"/>
                </a:solidFill>
                <a:effectLst/>
                <a:latin typeface="Garamond" panose="02020404030301010803" pitchFamily="18" charset="0"/>
                <a:hlinkClick r:id="rId3"/>
              </a:rPr>
              <a:t> de Brno</a:t>
            </a:r>
            <a:r>
              <a:rPr lang="it-IT" sz="1300" b="0" i="0" u="none" strike="noStrike" dirty="0">
                <a:solidFill>
                  <a:srgbClr val="000000"/>
                </a:solidFill>
                <a:effectLst/>
                <a:latin typeface="Garamond" panose="02020404030301010803" pitchFamily="18" charset="0"/>
                <a:hlinkClick r:id="rId3"/>
              </a:rPr>
              <a:t>, 2, pp. 17‑30.https://doi.org/10.5817/ERB2016-2-2. </a:t>
            </a:r>
            <a:endParaRPr lang="it-IT" sz="1300" b="0" i="0" u="none" strike="noStrike" dirty="0">
              <a:solidFill>
                <a:srgbClr val="000000"/>
              </a:solidFill>
              <a:effectLst/>
              <a:latin typeface="Garamond" panose="02020404030301010803" pitchFamily="18" charset="0"/>
            </a:endParaRPr>
          </a:p>
          <a:p>
            <a:pPr>
              <a:spcBef>
                <a:spcPts val="600"/>
              </a:spcBef>
            </a:pPr>
            <a:r>
              <a:rPr lang="it-IT" sz="1300" b="0" i="0" u="none" strike="noStrike" dirty="0">
                <a:solidFill>
                  <a:srgbClr val="000000"/>
                </a:solidFill>
                <a:effectLst/>
                <a:latin typeface="Garamond" panose="02020404030301010803" pitchFamily="18" charset="0"/>
              </a:rPr>
              <a:t>Caliò L.M.</a:t>
            </a:r>
            <a:br>
              <a:rPr lang="it-IT" sz="1300" b="0" i="0" u="none" strike="noStrike" dirty="0">
                <a:solidFill>
                  <a:srgbClr val="000000"/>
                </a:solidFill>
                <a:effectLst/>
                <a:latin typeface="Garamond" panose="02020404030301010803" pitchFamily="18" charset="0"/>
              </a:rPr>
            </a:br>
            <a:r>
              <a:rPr lang="it-IT" sz="1300" b="0" i="0" u="none" strike="noStrike" dirty="0">
                <a:solidFill>
                  <a:srgbClr val="000000"/>
                </a:solidFill>
                <a:effectLst/>
                <a:latin typeface="Garamond" panose="02020404030301010803" pitchFamily="18" charset="0"/>
              </a:rPr>
              <a:t>2008 :  « La città insensata. Erodoto e la rappresentazione delle città orientali », </a:t>
            </a:r>
            <a:r>
              <a:rPr lang="it-IT" sz="1300" b="0" i="1" u="none" strike="noStrike" dirty="0">
                <a:solidFill>
                  <a:srgbClr val="000000"/>
                </a:solidFill>
                <a:effectLst/>
                <a:latin typeface="Garamond" panose="02020404030301010803" pitchFamily="18" charset="0"/>
              </a:rPr>
              <a:t>Rendiconti Morali dell’Accademia dei Lincei. Serie IX</a:t>
            </a:r>
            <a:r>
              <a:rPr lang="it-IT" sz="1300" b="0" i="0" u="none" strike="noStrike" dirty="0">
                <a:solidFill>
                  <a:srgbClr val="000000"/>
                </a:solidFill>
                <a:effectLst/>
                <a:latin typeface="Garamond" panose="02020404030301010803" pitchFamily="18" charset="0"/>
              </a:rPr>
              <a:t>, XIX, pp. 335‑381. (disponibile su academia.edu previa registrazione gratuita)</a:t>
            </a:r>
          </a:p>
          <a:p>
            <a:pPr rtl="0">
              <a:spcBef>
                <a:spcPts val="600"/>
              </a:spcBef>
              <a:spcAft>
                <a:spcPts val="0"/>
              </a:spcAft>
            </a:pPr>
            <a:r>
              <a:rPr lang="it-IT" sz="1300" b="0" i="0" u="none" strike="noStrike" dirty="0">
                <a:solidFill>
                  <a:srgbClr val="000000"/>
                </a:solidFill>
                <a:effectLst/>
                <a:latin typeface="Garamond" panose="02020404030301010803" pitchFamily="18" charset="0"/>
                <a:hlinkClick r:id="rId4"/>
              </a:rPr>
              <a:t>2016 :  « La città immaginata. Raffigurazione e realtà urbana nella Grecia classica », </a:t>
            </a:r>
            <a:r>
              <a:rPr lang="it-IT" sz="1300" b="0" i="1" u="none" strike="noStrike" dirty="0" err="1">
                <a:solidFill>
                  <a:srgbClr val="000000"/>
                </a:solidFill>
                <a:effectLst/>
                <a:latin typeface="Garamond" panose="02020404030301010803" pitchFamily="18" charset="0"/>
                <a:hlinkClick r:id="rId4"/>
              </a:rPr>
              <a:t>THIASOS</a:t>
            </a:r>
            <a:r>
              <a:rPr lang="it-IT" sz="1300" b="0" i="1" u="none" strike="noStrike" dirty="0">
                <a:solidFill>
                  <a:srgbClr val="000000"/>
                </a:solidFill>
                <a:effectLst/>
                <a:latin typeface="Garamond" panose="02020404030301010803" pitchFamily="18" charset="0"/>
                <a:hlinkClick r:id="rId4"/>
              </a:rPr>
              <a:t> rivista di archeologia e architettura antica</a:t>
            </a:r>
            <a:r>
              <a:rPr lang="it-IT" sz="1300" b="0" i="0" u="none" strike="noStrike" dirty="0">
                <a:solidFill>
                  <a:srgbClr val="000000"/>
                </a:solidFill>
                <a:effectLst/>
                <a:latin typeface="Garamond" panose="02020404030301010803" pitchFamily="18" charset="0"/>
                <a:hlinkClick r:id="rId4"/>
              </a:rPr>
              <a:t>, 5, 2, pp. 33‑47. </a:t>
            </a:r>
            <a:endParaRPr lang="it-IT" sz="1300" b="0" i="0" u="none" strike="noStrike" dirty="0">
              <a:solidFill>
                <a:srgbClr val="000000"/>
              </a:solidFill>
              <a:effectLst/>
              <a:latin typeface="Garamond" panose="02020404030301010803" pitchFamily="18" charset="0"/>
            </a:endParaRPr>
          </a:p>
          <a:p>
            <a:pPr>
              <a:spcBef>
                <a:spcPts val="600"/>
              </a:spcBef>
            </a:pPr>
            <a:r>
              <a:rPr lang="it-IT" sz="1300" b="0" i="0" u="none" strike="noStrike" dirty="0">
                <a:solidFill>
                  <a:srgbClr val="000000"/>
                </a:solidFill>
                <a:effectLst/>
                <a:latin typeface="Garamond" panose="02020404030301010803" pitchFamily="18" charset="0"/>
              </a:rPr>
              <a:t>2018 :  « Dalla polis immaginata all’</a:t>
            </a:r>
            <a:r>
              <a:rPr lang="it-IT" sz="1300" b="0" i="0" u="none" strike="noStrike" dirty="0" err="1">
                <a:solidFill>
                  <a:srgbClr val="000000"/>
                </a:solidFill>
                <a:effectLst/>
                <a:latin typeface="Garamond" panose="02020404030301010803" pitchFamily="18" charset="0"/>
              </a:rPr>
              <a:t>asty</a:t>
            </a:r>
            <a:r>
              <a:rPr lang="it-IT" sz="1300" b="0" i="0" u="none" strike="noStrike" dirty="0">
                <a:solidFill>
                  <a:srgbClr val="000000"/>
                </a:solidFill>
                <a:effectLst/>
                <a:latin typeface="Garamond" panose="02020404030301010803" pitchFamily="18" charset="0"/>
              </a:rPr>
              <a:t> delle immagini. Percorsi di analisi dell’immagine di città nel mondo antico », </a:t>
            </a:r>
            <a:r>
              <a:rPr lang="it-IT" sz="1300" b="0" i="1" u="none" strike="noStrike" dirty="0">
                <a:solidFill>
                  <a:srgbClr val="000000"/>
                </a:solidFill>
                <a:effectLst/>
                <a:latin typeface="Garamond" panose="02020404030301010803" pitchFamily="18" charset="0"/>
              </a:rPr>
              <a:t>in </a:t>
            </a:r>
            <a:r>
              <a:rPr lang="it-IT" sz="1300" b="0" i="0" u="none" strike="noStrike" dirty="0" err="1">
                <a:solidFill>
                  <a:srgbClr val="000000"/>
                </a:solidFill>
                <a:effectLst/>
                <a:latin typeface="Garamond" panose="02020404030301010803" pitchFamily="18" charset="0"/>
              </a:rPr>
              <a:t>Livadiotti</a:t>
            </a:r>
            <a:r>
              <a:rPr lang="it-IT" sz="1300" b="0" i="0" u="none" strike="noStrike" dirty="0">
                <a:solidFill>
                  <a:srgbClr val="000000"/>
                </a:solidFill>
                <a:effectLst/>
                <a:latin typeface="Garamond" panose="02020404030301010803" pitchFamily="18" charset="0"/>
              </a:rPr>
              <a:t> M., Belli Pasqua R., Caliò L.M. (</a:t>
            </a:r>
            <a:r>
              <a:rPr lang="it-IT" sz="1300" b="0" i="0" u="none" strike="noStrike" dirty="0" err="1">
                <a:solidFill>
                  <a:srgbClr val="000000"/>
                </a:solidFill>
                <a:effectLst/>
                <a:latin typeface="Garamond" panose="02020404030301010803" pitchFamily="18" charset="0"/>
              </a:rPr>
              <a:t>éd</a:t>
            </a:r>
            <a:r>
              <a:rPr lang="it-IT" sz="1300" b="0" i="0" u="none" strike="noStrike" dirty="0">
                <a:solidFill>
                  <a:srgbClr val="000000"/>
                </a:solidFill>
                <a:effectLst/>
                <a:latin typeface="Garamond" panose="02020404030301010803" pitchFamily="18" charset="0"/>
              </a:rPr>
              <a:t>.), </a:t>
            </a:r>
            <a:r>
              <a:rPr lang="it-IT" sz="1300" b="0" i="1" u="none" strike="noStrike" dirty="0" err="1">
                <a:solidFill>
                  <a:srgbClr val="000000"/>
                </a:solidFill>
                <a:effectLst/>
                <a:latin typeface="Garamond" panose="02020404030301010803" pitchFamily="18" charset="0"/>
              </a:rPr>
              <a:t>Theatroeideis</a:t>
            </a:r>
            <a:r>
              <a:rPr lang="it-IT" sz="1300" b="0" i="1" u="none" strike="noStrike" dirty="0">
                <a:solidFill>
                  <a:srgbClr val="000000"/>
                </a:solidFill>
                <a:effectLst/>
                <a:latin typeface="Garamond" panose="02020404030301010803" pitchFamily="18" charset="0"/>
              </a:rPr>
              <a:t>: l’immagine della città, la città delle immagini : atti del convegno internazionale, Bari, 15-19 giugno 2016, vol. I</a:t>
            </a:r>
            <a:r>
              <a:rPr lang="it-IT" sz="1300" b="0" i="0" u="none" strike="noStrike" dirty="0">
                <a:solidFill>
                  <a:srgbClr val="000000"/>
                </a:solidFill>
                <a:effectLst/>
                <a:latin typeface="Garamond" panose="02020404030301010803" pitchFamily="18" charset="0"/>
              </a:rPr>
              <a:t>, pp. 15‑45.  (disponibile su academia.edu previa registrazione gratuita)</a:t>
            </a:r>
          </a:p>
        </p:txBody>
      </p:sp>
      <p:sp>
        <p:nvSpPr>
          <p:cNvPr id="6" name="Footer Placeholder 4">
            <a:extLst>
              <a:ext uri="{FF2B5EF4-FFF2-40B4-BE49-F238E27FC236}">
                <a16:creationId xmlns:a16="http://schemas.microsoft.com/office/drawing/2014/main" id="{B82DB2F3-2BBB-47F8-BC5D-3F0EB4F8189C}"/>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1 «Questa nostra città»</a:t>
            </a:r>
          </a:p>
        </p:txBody>
      </p:sp>
    </p:spTree>
    <p:extLst>
      <p:ext uri="{BB962C8B-B14F-4D97-AF65-F5344CB8AC3E}">
        <p14:creationId xmlns:p14="http://schemas.microsoft.com/office/powerpoint/2010/main" val="3865010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p:txBody>
          <a:bodyPr/>
          <a:lstStyle>
            <a:lvl1pPr>
              <a:defRPr>
                <a:latin typeface="Garamond" panose="02020404030301010803" pitchFamily="18" charset="0"/>
              </a:defRPr>
            </a:lvl1pPr>
          </a:lstStyle>
          <a:p>
            <a:fld id="{71A7F353-5207-465C-B0D0-DE92FB280E49}" type="datetime1">
              <a:rPr lang="it-IT" smtClean="0"/>
              <a:pPr/>
              <a:t>12/02/21</a:t>
            </a:fld>
            <a:endParaRPr lang="it-IT" dirty="0"/>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15</a:t>
            </a:fld>
            <a:endParaRPr lang="it-IT"/>
          </a:p>
        </p:txBody>
      </p:sp>
      <p:sp>
        <p:nvSpPr>
          <p:cNvPr id="5" name="Rettangolo 4">
            <a:extLst>
              <a:ext uri="{FF2B5EF4-FFF2-40B4-BE49-F238E27FC236}">
                <a16:creationId xmlns:a16="http://schemas.microsoft.com/office/drawing/2014/main" id="{6BA81907-770B-B642-99A2-8AB832A027F5}"/>
              </a:ext>
            </a:extLst>
          </p:cNvPr>
          <p:cNvSpPr/>
          <p:nvPr/>
        </p:nvSpPr>
        <p:spPr>
          <a:xfrm>
            <a:off x="649084" y="1407592"/>
            <a:ext cx="8879726" cy="481670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cap="all" dirty="0">
                <a:solidFill>
                  <a:srgbClr val="CB3424"/>
                </a:solidFill>
                <a:latin typeface="Garamond" panose="02020404030301010803" pitchFamily="18" charset="0"/>
              </a:rPr>
              <a:t>Spunti di approfondimento e collegamento con altre materie</a:t>
            </a:r>
          </a:p>
          <a:p>
            <a:endParaRPr lang="it-IT" sz="400" i="1" dirty="0">
              <a:solidFill>
                <a:schemeClr val="tx1"/>
              </a:solidFill>
              <a:latin typeface="Garamond" panose="02020404030301010803" pitchFamily="18" charset="0"/>
            </a:endParaRPr>
          </a:p>
          <a:p>
            <a:r>
              <a:rPr lang="it-IT" sz="1400" dirty="0">
                <a:solidFill>
                  <a:schemeClr val="tx1"/>
                </a:solidFill>
                <a:latin typeface="Garamond" panose="02020404030301010803" pitchFamily="18" charset="0"/>
              </a:rPr>
              <a:t>Si forniscono alcuni possibili collegamenti interdisciplinari a partire dal tema della città. Si tratta di un elenco ovviamente parziale e incompleto. Ogni integrazione è la benvenuta, scrivici a: </a:t>
            </a:r>
            <a:r>
              <a:rPr lang="it-IT" sz="1400" dirty="0">
                <a:solidFill>
                  <a:srgbClr val="CB3424"/>
                </a:solidFill>
                <a:latin typeface="Garamond" panose="02020404030301010803" pitchFamily="18" charset="0"/>
              </a:rPr>
              <a:t>edu@fondazionecarlomariamartini.it</a:t>
            </a:r>
          </a:p>
          <a:p>
            <a:endParaRPr lang="it-IT" sz="400" i="1" dirty="0">
              <a:solidFill>
                <a:schemeClr val="tx1"/>
              </a:solidFill>
              <a:latin typeface="Garamond" panose="02020404030301010803" pitchFamily="18" charset="0"/>
            </a:endParaRP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Religione cattolica / ora di alternativa: </a:t>
            </a:r>
            <a:r>
              <a:rPr lang="it-IT" sz="1400" dirty="0">
                <a:solidFill>
                  <a:schemeClr val="tx1"/>
                </a:solidFill>
                <a:latin typeface="Garamond" panose="02020404030301010803" pitchFamily="18" charset="0"/>
              </a:rPr>
              <a:t>la città biblica (Babele, Sodoma, Ninive, Gerusalemme).</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Italiano biennio (scrittura e letture): </a:t>
            </a:r>
            <a:r>
              <a:rPr lang="it-IT" sz="1400" dirty="0">
                <a:solidFill>
                  <a:schemeClr val="tx1"/>
                </a:solidFill>
                <a:latin typeface="Garamond" panose="02020404030301010803" pitchFamily="18" charset="0"/>
              </a:rPr>
              <a:t>il testo descrittivo; epica Bibbia.</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Italiano triennio (letteratura): </a:t>
            </a:r>
            <a:r>
              <a:rPr lang="it-IT" sz="1400" dirty="0">
                <a:solidFill>
                  <a:schemeClr val="tx1"/>
                </a:solidFill>
                <a:latin typeface="Garamond" panose="02020404030301010803" pitchFamily="18" charset="0"/>
              </a:rPr>
              <a:t>descrizioni di città nella letteratura italiana </a:t>
            </a:r>
          </a:p>
          <a:p>
            <a:pPr marL="536575" lvl="1"/>
            <a:r>
              <a:rPr lang="it-IT" sz="1400" dirty="0">
                <a:solidFill>
                  <a:schemeClr val="tx1"/>
                </a:solidFill>
                <a:latin typeface="Garamond" panose="02020404030301010803" pitchFamily="18" charset="0"/>
              </a:rPr>
              <a:t>Roma: D’Annunzio,</a:t>
            </a:r>
            <a:r>
              <a:rPr lang="it-IT" sz="1400" i="1" dirty="0">
                <a:solidFill>
                  <a:schemeClr val="tx1"/>
                </a:solidFill>
                <a:latin typeface="Garamond" panose="02020404030301010803" pitchFamily="18" charset="0"/>
              </a:rPr>
              <a:t> Il Piacere</a:t>
            </a:r>
            <a:r>
              <a:rPr lang="it-IT" sz="1400" dirty="0">
                <a:solidFill>
                  <a:schemeClr val="tx1"/>
                </a:solidFill>
                <a:latin typeface="Garamond" panose="02020404030301010803" pitchFamily="18" charset="0"/>
              </a:rPr>
              <a:t>; Moravia, </a:t>
            </a:r>
            <a:r>
              <a:rPr lang="it-IT" sz="1400" i="1" dirty="0">
                <a:solidFill>
                  <a:schemeClr val="tx1"/>
                </a:solidFill>
                <a:latin typeface="Garamond" panose="02020404030301010803" pitchFamily="18" charset="0"/>
              </a:rPr>
              <a:t>La vita interiore</a:t>
            </a:r>
            <a:endParaRPr lang="it-IT" sz="1400" dirty="0">
              <a:solidFill>
                <a:schemeClr val="tx1"/>
              </a:solidFill>
              <a:latin typeface="Garamond" panose="02020404030301010803" pitchFamily="18" charset="0"/>
            </a:endParaRPr>
          </a:p>
          <a:p>
            <a:pPr marL="536575" lvl="1"/>
            <a:r>
              <a:rPr lang="it-IT" sz="1400" dirty="0">
                <a:solidFill>
                  <a:schemeClr val="tx1"/>
                </a:solidFill>
                <a:latin typeface="Garamond" panose="02020404030301010803" pitchFamily="18" charset="0"/>
              </a:rPr>
              <a:t>Milano: Manzoni, </a:t>
            </a:r>
            <a:r>
              <a:rPr lang="it-IT" sz="1400" i="1" dirty="0">
                <a:solidFill>
                  <a:schemeClr val="tx1"/>
                </a:solidFill>
                <a:latin typeface="Garamond" panose="02020404030301010803" pitchFamily="18" charset="0"/>
              </a:rPr>
              <a:t>Promessi sposi</a:t>
            </a:r>
            <a:r>
              <a:rPr lang="it-IT" sz="1400" dirty="0">
                <a:solidFill>
                  <a:schemeClr val="tx1"/>
                </a:solidFill>
                <a:latin typeface="Garamond" panose="02020404030301010803" pitchFamily="18" charset="0"/>
              </a:rPr>
              <a:t>; Pirandello, </a:t>
            </a:r>
            <a:r>
              <a:rPr lang="it-IT" sz="1400" i="1" dirty="0">
                <a:solidFill>
                  <a:schemeClr val="tx1"/>
                </a:solidFill>
                <a:latin typeface="Garamond" panose="02020404030301010803" pitchFamily="18" charset="0"/>
              </a:rPr>
              <a:t>Il fu Mattia Pascal</a:t>
            </a:r>
            <a:r>
              <a:rPr lang="it-IT" sz="1400" dirty="0">
                <a:solidFill>
                  <a:schemeClr val="tx1"/>
                </a:solidFill>
                <a:latin typeface="Garamond" panose="02020404030301010803" pitchFamily="18" charset="0"/>
              </a:rPr>
              <a:t>; Buzzati, </a:t>
            </a:r>
            <a:r>
              <a:rPr lang="it-IT" sz="1400" i="1" dirty="0">
                <a:solidFill>
                  <a:schemeClr val="tx1"/>
                </a:solidFill>
                <a:latin typeface="Garamond" panose="02020404030301010803" pitchFamily="18" charset="0"/>
              </a:rPr>
              <a:t>Un amore</a:t>
            </a:r>
            <a:r>
              <a:rPr lang="it-IT" sz="1400" dirty="0">
                <a:solidFill>
                  <a:schemeClr val="tx1"/>
                </a:solidFill>
                <a:latin typeface="Garamond" panose="02020404030301010803" pitchFamily="18" charset="0"/>
              </a:rPr>
              <a:t>; </a:t>
            </a:r>
            <a:r>
              <a:rPr lang="it-IT" sz="1400" dirty="0" err="1">
                <a:solidFill>
                  <a:schemeClr val="tx1"/>
                </a:solidFill>
                <a:latin typeface="Garamond" panose="02020404030301010803" pitchFamily="18" charset="0"/>
              </a:rPr>
              <a:t>Bianciardi</a:t>
            </a:r>
            <a:r>
              <a:rPr lang="it-IT" sz="1400" dirty="0">
                <a:solidFill>
                  <a:schemeClr val="tx1"/>
                </a:solidFill>
                <a:latin typeface="Garamond" panose="02020404030301010803" pitchFamily="18" charset="0"/>
              </a:rPr>
              <a:t>, </a:t>
            </a:r>
            <a:r>
              <a:rPr lang="it-IT" sz="1400" i="1" dirty="0">
                <a:solidFill>
                  <a:schemeClr val="tx1"/>
                </a:solidFill>
                <a:latin typeface="Garamond" panose="02020404030301010803" pitchFamily="18" charset="0"/>
              </a:rPr>
              <a:t>Vita agra</a:t>
            </a:r>
            <a:r>
              <a:rPr lang="it-IT" sz="1400" dirty="0">
                <a:solidFill>
                  <a:schemeClr val="tx1"/>
                </a:solidFill>
                <a:latin typeface="Garamond" panose="02020404030301010803" pitchFamily="18" charset="0"/>
              </a:rPr>
              <a:t>; Fontana, </a:t>
            </a:r>
            <a:r>
              <a:rPr lang="it-IT" sz="1400" i="1" dirty="0">
                <a:solidFill>
                  <a:schemeClr val="tx1"/>
                </a:solidFill>
                <a:latin typeface="Garamond" panose="02020404030301010803" pitchFamily="18" charset="0"/>
              </a:rPr>
              <a:t>Morte di un uomo felice</a:t>
            </a:r>
            <a:endParaRPr lang="it-IT" sz="1400" dirty="0">
              <a:solidFill>
                <a:schemeClr val="tx1"/>
              </a:solidFill>
              <a:latin typeface="Garamond" panose="02020404030301010803" pitchFamily="18" charset="0"/>
            </a:endParaRPr>
          </a:p>
          <a:p>
            <a:pPr marL="536575" lvl="1"/>
            <a:r>
              <a:rPr lang="it-IT" sz="1400" dirty="0">
                <a:solidFill>
                  <a:schemeClr val="tx1"/>
                </a:solidFill>
                <a:latin typeface="Garamond" panose="02020404030301010803" pitchFamily="18" charset="0"/>
              </a:rPr>
              <a:t>Torino: Ginzburg, </a:t>
            </a:r>
            <a:r>
              <a:rPr lang="it-IT" sz="1400" i="1" dirty="0">
                <a:solidFill>
                  <a:schemeClr val="tx1"/>
                </a:solidFill>
                <a:latin typeface="Garamond" panose="02020404030301010803" pitchFamily="18" charset="0"/>
              </a:rPr>
              <a:t>Lessico famigliare</a:t>
            </a:r>
            <a:r>
              <a:rPr lang="it-IT" sz="1400" dirty="0">
                <a:solidFill>
                  <a:schemeClr val="tx1"/>
                </a:solidFill>
                <a:latin typeface="Garamond" panose="02020404030301010803" pitchFamily="18" charset="0"/>
              </a:rPr>
              <a:t>; Di Paolo, </a:t>
            </a:r>
            <a:r>
              <a:rPr lang="it-IT" sz="1400" i="1" dirty="0">
                <a:solidFill>
                  <a:schemeClr val="tx1"/>
                </a:solidFill>
                <a:latin typeface="Garamond" panose="02020404030301010803" pitchFamily="18" charset="0"/>
              </a:rPr>
              <a:t>Mandami tanta vita</a:t>
            </a:r>
            <a:endParaRPr lang="it-IT" sz="1400" dirty="0">
              <a:solidFill>
                <a:schemeClr val="tx1"/>
              </a:solidFill>
              <a:latin typeface="Garamond" panose="02020404030301010803" pitchFamily="18" charset="0"/>
            </a:endParaRPr>
          </a:p>
          <a:p>
            <a:pPr marL="536575" lvl="1"/>
            <a:r>
              <a:rPr lang="it-IT" sz="1400" dirty="0">
                <a:solidFill>
                  <a:schemeClr val="tx1"/>
                </a:solidFill>
                <a:latin typeface="Garamond" panose="02020404030301010803" pitchFamily="18" charset="0"/>
              </a:rPr>
              <a:t>Ferrara: Bassani, </a:t>
            </a:r>
            <a:r>
              <a:rPr lang="it-IT" sz="1400" i="1" dirty="0">
                <a:solidFill>
                  <a:schemeClr val="tx1"/>
                </a:solidFill>
                <a:latin typeface="Garamond" panose="02020404030301010803" pitchFamily="18" charset="0"/>
              </a:rPr>
              <a:t>Il giardino dei </a:t>
            </a:r>
            <a:r>
              <a:rPr lang="it-IT" sz="1400" i="1" dirty="0" err="1">
                <a:solidFill>
                  <a:schemeClr val="tx1"/>
                </a:solidFill>
                <a:latin typeface="Garamond" panose="02020404030301010803" pitchFamily="18" charset="0"/>
              </a:rPr>
              <a:t>Finzi</a:t>
            </a:r>
            <a:r>
              <a:rPr lang="it-IT" sz="1400" i="1" dirty="0">
                <a:solidFill>
                  <a:schemeClr val="tx1"/>
                </a:solidFill>
                <a:latin typeface="Garamond" panose="02020404030301010803" pitchFamily="18" charset="0"/>
              </a:rPr>
              <a:t>-Contini</a:t>
            </a:r>
            <a:endParaRPr lang="it-IT" sz="1400" dirty="0">
              <a:solidFill>
                <a:schemeClr val="tx1"/>
              </a:solidFill>
              <a:latin typeface="Garamond" panose="02020404030301010803" pitchFamily="18" charset="0"/>
            </a:endParaRPr>
          </a:p>
          <a:p>
            <a:pPr marL="536575" lvl="1"/>
            <a:r>
              <a:rPr lang="it-IT" sz="1400" dirty="0">
                <a:solidFill>
                  <a:schemeClr val="tx1"/>
                </a:solidFill>
                <a:latin typeface="Garamond" panose="02020404030301010803" pitchFamily="18" charset="0"/>
              </a:rPr>
              <a:t>Firenze: Pratolini </a:t>
            </a:r>
          </a:p>
          <a:p>
            <a:pPr marL="536575" lvl="1"/>
            <a:r>
              <a:rPr lang="it-IT" sz="1400" dirty="0">
                <a:solidFill>
                  <a:schemeClr val="tx1"/>
                </a:solidFill>
                <a:latin typeface="Garamond" panose="02020404030301010803" pitchFamily="18" charset="0"/>
              </a:rPr>
              <a:t>Napoli: Ortese, </a:t>
            </a:r>
            <a:r>
              <a:rPr lang="it-IT" sz="1400" i="1" dirty="0">
                <a:solidFill>
                  <a:schemeClr val="tx1"/>
                </a:solidFill>
                <a:latin typeface="Garamond" panose="02020404030301010803" pitchFamily="18" charset="0"/>
              </a:rPr>
              <a:t>Il mare non bagna Napoli</a:t>
            </a:r>
            <a:r>
              <a:rPr lang="it-IT" sz="1400" dirty="0">
                <a:solidFill>
                  <a:schemeClr val="tx1"/>
                </a:solidFill>
                <a:latin typeface="Garamond" panose="02020404030301010803" pitchFamily="18" charset="0"/>
              </a:rPr>
              <a:t>; </a:t>
            </a:r>
            <a:r>
              <a:rPr lang="it-IT" sz="1400" dirty="0" err="1">
                <a:solidFill>
                  <a:schemeClr val="tx1"/>
                </a:solidFill>
                <a:latin typeface="Garamond" panose="02020404030301010803" pitchFamily="18" charset="0"/>
              </a:rPr>
              <a:t>Ardone</a:t>
            </a:r>
            <a:r>
              <a:rPr lang="it-IT" sz="1400" dirty="0">
                <a:solidFill>
                  <a:schemeClr val="tx1"/>
                </a:solidFill>
                <a:latin typeface="Garamond" panose="02020404030301010803" pitchFamily="18" charset="0"/>
              </a:rPr>
              <a:t>, </a:t>
            </a:r>
            <a:r>
              <a:rPr lang="it-IT" sz="1400" i="1" dirty="0">
                <a:solidFill>
                  <a:schemeClr val="tx1"/>
                </a:solidFill>
                <a:latin typeface="Garamond" panose="02020404030301010803" pitchFamily="18" charset="0"/>
              </a:rPr>
              <a:t>Il treno dei bambini</a:t>
            </a:r>
            <a:endParaRPr lang="it-IT" sz="1400" dirty="0">
              <a:solidFill>
                <a:schemeClr val="tx1"/>
              </a:solidFill>
              <a:latin typeface="Garamond" panose="02020404030301010803" pitchFamily="18" charset="0"/>
            </a:endParaRPr>
          </a:p>
          <a:p>
            <a:pPr marL="536575" lvl="1"/>
            <a:r>
              <a:rPr lang="it-IT" sz="1400" dirty="0">
                <a:solidFill>
                  <a:schemeClr val="tx1"/>
                </a:solidFill>
                <a:latin typeface="Garamond" panose="02020404030301010803" pitchFamily="18" charset="0"/>
              </a:rPr>
              <a:t>Modena: </a:t>
            </a:r>
            <a:r>
              <a:rPr lang="it-IT" sz="1400" dirty="0" err="1">
                <a:solidFill>
                  <a:schemeClr val="tx1"/>
                </a:solidFill>
                <a:latin typeface="Garamond" panose="02020404030301010803" pitchFamily="18" charset="0"/>
              </a:rPr>
              <a:t>Ardone</a:t>
            </a:r>
            <a:r>
              <a:rPr lang="it-IT" sz="1400" dirty="0">
                <a:solidFill>
                  <a:schemeClr val="tx1"/>
                </a:solidFill>
                <a:latin typeface="Garamond" panose="02020404030301010803" pitchFamily="18" charset="0"/>
              </a:rPr>
              <a:t>, </a:t>
            </a:r>
            <a:r>
              <a:rPr lang="it-IT" sz="1400" i="1" dirty="0">
                <a:solidFill>
                  <a:schemeClr val="tx1"/>
                </a:solidFill>
                <a:latin typeface="Garamond" panose="02020404030301010803" pitchFamily="18" charset="0"/>
              </a:rPr>
              <a:t>Il treno dei bambini</a:t>
            </a:r>
            <a:endParaRPr lang="it-IT" sz="1400" dirty="0">
              <a:solidFill>
                <a:schemeClr val="tx1"/>
              </a:solidFill>
              <a:latin typeface="Garamond" panose="02020404030301010803" pitchFamily="18" charset="0"/>
            </a:endParaRPr>
          </a:p>
          <a:p>
            <a:pPr marL="536575" lvl="1"/>
            <a:r>
              <a:rPr lang="it-IT" sz="1400" dirty="0">
                <a:solidFill>
                  <a:schemeClr val="tx1"/>
                </a:solidFill>
                <a:latin typeface="Garamond" panose="02020404030301010803" pitchFamily="18" charset="0"/>
              </a:rPr>
              <a:t>Venezia: D’Annunzio, </a:t>
            </a:r>
            <a:r>
              <a:rPr lang="it-IT" sz="1400" i="1" dirty="0">
                <a:solidFill>
                  <a:schemeClr val="tx1"/>
                </a:solidFill>
                <a:latin typeface="Garamond" panose="02020404030301010803" pitchFamily="18" charset="0"/>
              </a:rPr>
              <a:t>Il fuoco</a:t>
            </a:r>
            <a:endParaRPr lang="it-IT" sz="1400" dirty="0">
              <a:solidFill>
                <a:schemeClr val="tx1"/>
              </a:solidFill>
              <a:latin typeface="Garamond" panose="02020404030301010803" pitchFamily="18" charset="0"/>
            </a:endParaRPr>
          </a:p>
          <a:p>
            <a:pPr marL="536575" lvl="1"/>
            <a:r>
              <a:rPr lang="it-IT" sz="1400" dirty="0">
                <a:solidFill>
                  <a:schemeClr val="tx1"/>
                </a:solidFill>
                <a:latin typeface="Garamond" panose="02020404030301010803" pitchFamily="18" charset="0"/>
              </a:rPr>
              <a:t>Bologna: Carducci, </a:t>
            </a:r>
            <a:r>
              <a:rPr lang="it-IT" sz="1400" i="1" dirty="0">
                <a:solidFill>
                  <a:schemeClr val="tx1"/>
                </a:solidFill>
                <a:latin typeface="Garamond" panose="02020404030301010803" pitchFamily="18" charset="0"/>
              </a:rPr>
              <a:t>Alla stazione in una mattina d’autunno</a:t>
            </a:r>
            <a:r>
              <a:rPr lang="it-IT" sz="1400" dirty="0">
                <a:solidFill>
                  <a:schemeClr val="tx1"/>
                </a:solidFill>
                <a:latin typeface="Garamond" panose="02020404030301010803" pitchFamily="18" charset="0"/>
              </a:rPr>
              <a:t> </a:t>
            </a:r>
          </a:p>
          <a:p>
            <a:pPr marL="536575" lvl="2"/>
            <a:r>
              <a:rPr lang="it-IT" sz="1400" dirty="0">
                <a:solidFill>
                  <a:schemeClr val="tx1"/>
                </a:solidFill>
                <a:latin typeface="Garamond" panose="02020404030301010803" pitchFamily="18" charset="0"/>
              </a:rPr>
              <a:t>Parigi: Di Paolo, </a:t>
            </a:r>
            <a:r>
              <a:rPr lang="it-IT" sz="1400" i="1" dirty="0">
                <a:solidFill>
                  <a:schemeClr val="tx1"/>
                </a:solidFill>
                <a:latin typeface="Garamond" panose="02020404030301010803" pitchFamily="18" charset="0"/>
              </a:rPr>
              <a:t>Mandami tanta vita</a:t>
            </a:r>
            <a:endParaRPr lang="it-IT" sz="1400" dirty="0">
              <a:solidFill>
                <a:schemeClr val="tx1"/>
              </a:solidFill>
              <a:latin typeface="Garamond" panose="02020404030301010803" pitchFamily="18" charset="0"/>
            </a:endParaRPr>
          </a:p>
          <a:p>
            <a:pPr marL="536575" lvl="2"/>
            <a:r>
              <a:rPr lang="it-IT" sz="1400" dirty="0">
                <a:solidFill>
                  <a:schemeClr val="tx1"/>
                </a:solidFill>
                <a:latin typeface="Garamond" panose="02020404030301010803" pitchFamily="18" charset="0"/>
              </a:rPr>
              <a:t>Medio-Oriente: </a:t>
            </a:r>
            <a:r>
              <a:rPr lang="it-IT" sz="1400" dirty="0" err="1">
                <a:solidFill>
                  <a:schemeClr val="tx1"/>
                </a:solidFill>
                <a:latin typeface="Garamond" panose="02020404030301010803" pitchFamily="18" charset="0"/>
              </a:rPr>
              <a:t>Nafisi</a:t>
            </a:r>
            <a:r>
              <a:rPr lang="it-IT" sz="1400" dirty="0">
                <a:solidFill>
                  <a:schemeClr val="tx1"/>
                </a:solidFill>
                <a:latin typeface="Garamond" panose="02020404030301010803" pitchFamily="18" charset="0"/>
              </a:rPr>
              <a:t>, </a:t>
            </a:r>
            <a:r>
              <a:rPr lang="it-IT" sz="1400" i="1" dirty="0">
                <a:solidFill>
                  <a:schemeClr val="tx1"/>
                </a:solidFill>
                <a:latin typeface="Garamond" panose="02020404030301010803" pitchFamily="18" charset="0"/>
              </a:rPr>
              <a:t>Leggere Lolita a Teheran</a:t>
            </a:r>
            <a:r>
              <a:rPr lang="it-IT" sz="1400" dirty="0">
                <a:solidFill>
                  <a:schemeClr val="tx1"/>
                </a:solidFill>
                <a:latin typeface="Garamond" panose="02020404030301010803" pitchFamily="18" charset="0"/>
              </a:rPr>
              <a:t>;</a:t>
            </a:r>
            <a:r>
              <a:rPr lang="it-IT" sz="1400" i="1" dirty="0">
                <a:solidFill>
                  <a:schemeClr val="tx1"/>
                </a:solidFill>
                <a:latin typeface="Garamond" panose="02020404030301010803" pitchFamily="18" charset="0"/>
              </a:rPr>
              <a:t> </a:t>
            </a:r>
            <a:r>
              <a:rPr lang="it-IT" sz="1400" dirty="0" err="1">
                <a:solidFill>
                  <a:schemeClr val="tx1"/>
                </a:solidFill>
                <a:latin typeface="Garamond" panose="02020404030301010803" pitchFamily="18" charset="0"/>
              </a:rPr>
              <a:t>Suad</a:t>
            </a:r>
            <a:r>
              <a:rPr lang="it-IT" sz="1400" dirty="0">
                <a:solidFill>
                  <a:schemeClr val="tx1"/>
                </a:solidFill>
                <a:latin typeface="Garamond" panose="02020404030301010803" pitchFamily="18" charset="0"/>
              </a:rPr>
              <a:t> </a:t>
            </a:r>
            <a:r>
              <a:rPr lang="it-IT" sz="1400" dirty="0" err="1">
                <a:solidFill>
                  <a:schemeClr val="tx1"/>
                </a:solidFill>
                <a:latin typeface="Garamond" panose="02020404030301010803" pitchFamily="18" charset="0"/>
              </a:rPr>
              <a:t>Amiry</a:t>
            </a:r>
            <a:r>
              <a:rPr lang="it-IT" sz="1400" dirty="0">
                <a:solidFill>
                  <a:schemeClr val="tx1"/>
                </a:solidFill>
                <a:latin typeface="Garamond" panose="02020404030301010803" pitchFamily="18" charset="0"/>
              </a:rPr>
              <a:t>, </a:t>
            </a:r>
            <a:r>
              <a:rPr lang="it-IT" sz="1400" i="1" dirty="0">
                <a:solidFill>
                  <a:schemeClr val="tx1"/>
                </a:solidFill>
                <a:latin typeface="Garamond" panose="02020404030301010803" pitchFamily="18" charset="0"/>
              </a:rPr>
              <a:t>Damasco</a:t>
            </a:r>
            <a:endParaRPr lang="it-IT" sz="1400" dirty="0">
              <a:solidFill>
                <a:schemeClr val="tx1"/>
              </a:solidFill>
              <a:latin typeface="Garamond" panose="02020404030301010803" pitchFamily="18" charset="0"/>
            </a:endParaRPr>
          </a:p>
          <a:p>
            <a:pPr marL="536575" lvl="2"/>
            <a:r>
              <a:rPr lang="it-IT" sz="1400" dirty="0">
                <a:solidFill>
                  <a:schemeClr val="tx1"/>
                </a:solidFill>
                <a:latin typeface="Garamond" panose="02020404030301010803" pitchFamily="18" charset="0"/>
              </a:rPr>
              <a:t>Lisbona: Tabucchi, </a:t>
            </a:r>
            <a:r>
              <a:rPr lang="it-IT" sz="1400" i="1" dirty="0">
                <a:solidFill>
                  <a:schemeClr val="tx1"/>
                </a:solidFill>
                <a:latin typeface="Garamond" panose="02020404030301010803" pitchFamily="18" charset="0"/>
              </a:rPr>
              <a:t>Requiem</a:t>
            </a:r>
          </a:p>
          <a:p>
            <a:pPr marL="536575" lvl="2"/>
            <a:r>
              <a:rPr lang="it-IT" sz="1400" dirty="0">
                <a:solidFill>
                  <a:schemeClr val="tx1"/>
                </a:solidFill>
                <a:latin typeface="Garamond" panose="02020404030301010803" pitchFamily="18" charset="0"/>
              </a:rPr>
              <a:t>Si segnalano anche l’album </a:t>
            </a:r>
            <a:r>
              <a:rPr lang="it-IT" sz="1400" i="1" dirty="0">
                <a:solidFill>
                  <a:schemeClr val="tx1"/>
                </a:solidFill>
                <a:latin typeface="Garamond" panose="02020404030301010803" pitchFamily="18" charset="0"/>
              </a:rPr>
              <a:t>Metropolis </a:t>
            </a:r>
            <a:r>
              <a:rPr lang="it-IT" sz="1400" dirty="0">
                <a:solidFill>
                  <a:schemeClr val="tx1"/>
                </a:solidFill>
                <a:latin typeface="Garamond" panose="02020404030301010803" pitchFamily="18" charset="0"/>
              </a:rPr>
              <a:t>di Francesco Guccini;</a:t>
            </a:r>
            <a:r>
              <a:rPr lang="it-IT" sz="1400" i="1" dirty="0">
                <a:solidFill>
                  <a:schemeClr val="tx1"/>
                </a:solidFill>
                <a:latin typeface="Garamond" panose="02020404030301010803" pitchFamily="18" charset="0"/>
              </a:rPr>
              <a:t> Città vecchia </a:t>
            </a:r>
            <a:r>
              <a:rPr lang="it-IT" sz="1400" dirty="0">
                <a:solidFill>
                  <a:schemeClr val="tx1"/>
                </a:solidFill>
                <a:latin typeface="Garamond" panose="02020404030301010803" pitchFamily="18" charset="0"/>
              </a:rPr>
              <a:t>di F. De André;</a:t>
            </a:r>
            <a:r>
              <a:rPr lang="it-IT" sz="1400" i="1" dirty="0">
                <a:solidFill>
                  <a:schemeClr val="tx1"/>
                </a:solidFill>
                <a:latin typeface="Garamond" panose="02020404030301010803" pitchFamily="18" charset="0"/>
              </a:rPr>
              <a:t> </a:t>
            </a:r>
            <a:r>
              <a:rPr lang="it-IT" sz="1400" dirty="0">
                <a:solidFill>
                  <a:schemeClr val="tx1"/>
                </a:solidFill>
                <a:latin typeface="Garamond" panose="02020404030301010803" pitchFamily="18" charset="0"/>
              </a:rPr>
              <a:t>Dalla,</a:t>
            </a:r>
            <a:r>
              <a:rPr lang="it-IT" sz="1400" i="1" dirty="0">
                <a:solidFill>
                  <a:schemeClr val="tx1"/>
                </a:solidFill>
                <a:latin typeface="Garamond" panose="02020404030301010803" pitchFamily="18" charset="0"/>
              </a:rPr>
              <a:t> Piazza grande.</a:t>
            </a:r>
            <a:endParaRPr lang="it-IT" dirty="0">
              <a:solidFill>
                <a:schemeClr val="tx1"/>
              </a:solidFill>
            </a:endParaRPr>
          </a:p>
        </p:txBody>
      </p:sp>
      <p:sp>
        <p:nvSpPr>
          <p:cNvPr id="6" name="Footer Placeholder 4">
            <a:extLst>
              <a:ext uri="{FF2B5EF4-FFF2-40B4-BE49-F238E27FC236}">
                <a16:creationId xmlns:a16="http://schemas.microsoft.com/office/drawing/2014/main" id="{0CAFDE01-3528-4BA9-840E-282D2CABF7A1}"/>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1 «Questa nostra città»</a:t>
            </a:r>
          </a:p>
        </p:txBody>
      </p:sp>
    </p:spTree>
    <p:extLst>
      <p:ext uri="{BB962C8B-B14F-4D97-AF65-F5344CB8AC3E}">
        <p14:creationId xmlns:p14="http://schemas.microsoft.com/office/powerpoint/2010/main" val="1844009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16</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748144" y="1449388"/>
            <a:ext cx="8476819" cy="5109091"/>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Letteratura inglese: </a:t>
            </a:r>
            <a:r>
              <a:rPr lang="it-IT" sz="1400" dirty="0">
                <a:solidFill>
                  <a:schemeClr val="tx1"/>
                </a:solidFill>
                <a:latin typeface="Garamond" panose="02020404030301010803" pitchFamily="18" charset="0"/>
              </a:rPr>
              <a:t>Dickens, </a:t>
            </a:r>
            <a:r>
              <a:rPr lang="it-IT" sz="1200" dirty="0">
                <a:solidFill>
                  <a:schemeClr val="tx1"/>
                </a:solidFill>
                <a:latin typeface="Garamond" panose="02020404030301010803" pitchFamily="18" charset="0"/>
              </a:rPr>
              <a:t>si segnala la pagina </a:t>
            </a:r>
            <a:r>
              <a:rPr lang="it-IT" sz="1200" u="sng" dirty="0">
                <a:solidFill>
                  <a:schemeClr val="tx1"/>
                </a:solidFill>
                <a:latin typeface="Garamond" panose="02020404030301010803" pitchFamily="18" charset="0"/>
                <a:hlinkClick r:id="rId2"/>
              </a:rPr>
              <a:t>https://www.facebook.com/dickenslondon</a:t>
            </a:r>
            <a:r>
              <a:rPr lang="it-IT" sz="1200" dirty="0">
                <a:solidFill>
                  <a:schemeClr val="tx1"/>
                </a:solidFill>
                <a:latin typeface="Garamond" panose="02020404030301010803" pitchFamily="18" charset="0"/>
              </a:rPr>
              <a:t> </a:t>
            </a:r>
          </a:p>
          <a:p>
            <a:pPr>
              <a:spcBef>
                <a:spcPts val="600"/>
              </a:spcBef>
            </a:pPr>
            <a:r>
              <a:rPr lang="it-IT" sz="1400" dirty="0">
                <a:solidFill>
                  <a:schemeClr val="tx1"/>
                </a:solidFill>
                <a:latin typeface="Garamond" panose="02020404030301010803" pitchFamily="18" charset="0"/>
              </a:rPr>
              <a:t>	Londra: </a:t>
            </a:r>
            <a:r>
              <a:rPr lang="it-IT" sz="1400" dirty="0" err="1">
                <a:solidFill>
                  <a:schemeClr val="tx1"/>
                </a:solidFill>
                <a:latin typeface="Garamond" panose="02020404030301010803" pitchFamily="18" charset="0"/>
              </a:rPr>
              <a:t>Wordsworth</a:t>
            </a:r>
            <a:r>
              <a:rPr lang="it-IT" sz="1400" dirty="0">
                <a:solidFill>
                  <a:schemeClr val="tx1"/>
                </a:solidFill>
                <a:latin typeface="Garamond" panose="02020404030301010803" pitchFamily="18" charset="0"/>
              </a:rPr>
              <a:t>, </a:t>
            </a:r>
            <a:r>
              <a:rPr lang="it-IT" sz="1400" i="1" dirty="0" err="1">
                <a:solidFill>
                  <a:schemeClr val="tx1"/>
                </a:solidFill>
                <a:latin typeface="Garamond" panose="02020404030301010803" pitchFamily="18" charset="0"/>
              </a:rPr>
              <a:t>Upon</a:t>
            </a:r>
            <a:r>
              <a:rPr lang="it-IT" sz="1400" i="1" dirty="0">
                <a:solidFill>
                  <a:schemeClr val="tx1"/>
                </a:solidFill>
                <a:latin typeface="Garamond" panose="02020404030301010803" pitchFamily="18" charset="0"/>
              </a:rPr>
              <a:t> Westminster Bridge</a:t>
            </a:r>
            <a:r>
              <a:rPr lang="it-IT" sz="1400" dirty="0">
                <a:solidFill>
                  <a:schemeClr val="tx1"/>
                </a:solidFill>
                <a:latin typeface="Garamond" panose="02020404030301010803" pitchFamily="18" charset="0"/>
              </a:rPr>
              <a:t>; Eliot, </a:t>
            </a:r>
            <a:r>
              <a:rPr lang="it-IT" sz="1400" i="1" dirty="0" err="1">
                <a:solidFill>
                  <a:schemeClr val="tx1"/>
                </a:solidFill>
                <a:latin typeface="Garamond" panose="02020404030301010803" pitchFamily="18" charset="0"/>
              </a:rPr>
              <a:t>Unreal</a:t>
            </a:r>
            <a:r>
              <a:rPr lang="it-IT" sz="1400" i="1" dirty="0">
                <a:solidFill>
                  <a:schemeClr val="tx1"/>
                </a:solidFill>
                <a:latin typeface="Garamond" panose="02020404030301010803" pitchFamily="18" charset="0"/>
              </a:rPr>
              <a:t> city</a:t>
            </a:r>
            <a:r>
              <a:rPr lang="it-IT" sz="1400" dirty="0">
                <a:solidFill>
                  <a:schemeClr val="tx1"/>
                </a:solidFill>
                <a:latin typeface="Garamond" panose="02020404030301010803" pitchFamily="18" charset="0"/>
              </a:rPr>
              <a:t> </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Letteratura francese: </a:t>
            </a:r>
            <a:r>
              <a:rPr lang="it-IT" sz="1400" dirty="0">
                <a:solidFill>
                  <a:schemeClr val="tx1"/>
                </a:solidFill>
                <a:latin typeface="Garamond" panose="02020404030301010803" pitchFamily="18" charset="0"/>
              </a:rPr>
              <a:t>descrizione di Parigi </a:t>
            </a:r>
            <a:r>
              <a:rPr lang="it-IT" sz="1200" dirty="0">
                <a:solidFill>
                  <a:schemeClr val="tx1"/>
                </a:solidFill>
                <a:latin typeface="Garamond" panose="02020404030301010803" pitchFamily="18" charset="0"/>
              </a:rPr>
              <a:t>(vedi pagina </a:t>
            </a:r>
            <a:r>
              <a:rPr lang="it-IT" sz="1200" u="sng" dirty="0">
                <a:solidFill>
                  <a:schemeClr val="tx1"/>
                </a:solidFill>
                <a:latin typeface="Garamond" panose="02020404030301010803" pitchFamily="18" charset="0"/>
                <a:hlinkClick r:id="rId3"/>
              </a:rPr>
              <a:t>Paris </a:t>
            </a:r>
            <a:r>
              <a:rPr lang="it-IT" sz="1200" u="sng" dirty="0" err="1">
                <a:solidFill>
                  <a:schemeClr val="tx1"/>
                </a:solidFill>
                <a:latin typeface="Garamond" panose="02020404030301010803" pitchFamily="18" charset="0"/>
                <a:hlinkClick r:id="rId3"/>
              </a:rPr>
              <a:t>dans</a:t>
            </a:r>
            <a:r>
              <a:rPr lang="it-IT" sz="1200" u="sng" dirty="0">
                <a:solidFill>
                  <a:schemeClr val="tx1"/>
                </a:solidFill>
                <a:latin typeface="Garamond" panose="02020404030301010803" pitchFamily="18" charset="0"/>
                <a:hlinkClick r:id="rId3"/>
              </a:rPr>
              <a:t> la </a:t>
            </a:r>
            <a:r>
              <a:rPr lang="it-IT" sz="1200" u="sng" dirty="0" err="1">
                <a:solidFill>
                  <a:schemeClr val="tx1"/>
                </a:solidFill>
                <a:latin typeface="Garamond" panose="02020404030301010803" pitchFamily="18" charset="0"/>
                <a:hlinkClick r:id="rId3"/>
              </a:rPr>
              <a:t>littérature</a:t>
            </a:r>
            <a:r>
              <a:rPr lang="it-IT" sz="1200" u="sng" dirty="0">
                <a:solidFill>
                  <a:schemeClr val="tx1"/>
                </a:solidFill>
                <a:latin typeface="Garamond" panose="02020404030301010803" pitchFamily="18" charset="0"/>
                <a:hlinkClick r:id="rId3"/>
              </a:rPr>
              <a:t> | Gallica</a:t>
            </a:r>
            <a:r>
              <a:rPr lang="it-IT" sz="1200" dirty="0">
                <a:solidFill>
                  <a:schemeClr val="tx1"/>
                </a:solidFill>
                <a:latin typeface="Garamond" panose="02020404030301010803" pitchFamily="18" charset="0"/>
              </a:rPr>
              <a:t> e </a:t>
            </a:r>
            <a:r>
              <a:rPr lang="it-IT" sz="1200" u="sng" dirty="0">
                <a:solidFill>
                  <a:schemeClr val="tx1"/>
                </a:solidFill>
                <a:latin typeface="Garamond" panose="02020404030301010803" pitchFamily="18" charset="0"/>
                <a:hlinkClick r:id="rId4"/>
              </a:rPr>
              <a:t>Top 10 : Le Paris </a:t>
            </a:r>
            <a:r>
              <a:rPr lang="it-IT" sz="1200" u="sng" dirty="0" err="1">
                <a:solidFill>
                  <a:schemeClr val="tx1"/>
                </a:solidFill>
                <a:latin typeface="Garamond" panose="02020404030301010803" pitchFamily="18" charset="0"/>
                <a:hlinkClick r:id="rId4"/>
              </a:rPr>
              <a:t>des</a:t>
            </a:r>
            <a:r>
              <a:rPr lang="it-IT" sz="1200" u="sng" dirty="0">
                <a:solidFill>
                  <a:schemeClr val="tx1"/>
                </a:solidFill>
                <a:latin typeface="Garamond" panose="02020404030301010803" pitchFamily="18" charset="0"/>
                <a:hlinkClick r:id="rId4"/>
              </a:rPr>
              <a:t> </a:t>
            </a:r>
            <a:r>
              <a:rPr lang="it-IT" sz="1200" u="sng" dirty="0" err="1">
                <a:solidFill>
                  <a:schemeClr val="tx1"/>
                </a:solidFill>
                <a:latin typeface="Garamond" panose="02020404030301010803" pitchFamily="18" charset="0"/>
                <a:hlinkClick r:id="rId4"/>
              </a:rPr>
              <a:t>grands</a:t>
            </a:r>
            <a:r>
              <a:rPr lang="it-IT" sz="1200" u="sng" dirty="0">
                <a:solidFill>
                  <a:schemeClr val="tx1"/>
                </a:solidFill>
                <a:latin typeface="Garamond" panose="02020404030301010803" pitchFamily="18" charset="0"/>
                <a:hlinkClick r:id="rId4"/>
              </a:rPr>
              <a:t> </a:t>
            </a:r>
            <a:r>
              <a:rPr lang="it-IT" sz="1200" u="sng" dirty="0" err="1">
                <a:solidFill>
                  <a:schemeClr val="tx1"/>
                </a:solidFill>
                <a:latin typeface="Garamond" panose="02020404030301010803" pitchFamily="18" charset="0"/>
                <a:hlinkClick r:id="rId4"/>
              </a:rPr>
              <a:t>écrivains</a:t>
            </a:r>
            <a:r>
              <a:rPr lang="it-IT" sz="1200" u="sng" dirty="0">
                <a:solidFill>
                  <a:schemeClr val="tx1"/>
                </a:solidFill>
                <a:latin typeface="Garamond" panose="02020404030301010803" pitchFamily="18" charset="0"/>
                <a:hlinkClick r:id="rId4"/>
              </a:rPr>
              <a:t>, dix </a:t>
            </a:r>
            <a:r>
              <a:rPr lang="it-IT" sz="1200" u="sng" dirty="0" err="1">
                <a:solidFill>
                  <a:schemeClr val="tx1"/>
                </a:solidFill>
                <a:latin typeface="Garamond" panose="02020404030301010803" pitchFamily="18" charset="0"/>
                <a:hlinkClick r:id="rId4"/>
              </a:rPr>
              <a:t>romans</a:t>
            </a:r>
            <a:r>
              <a:rPr lang="it-IT" sz="1200" u="sng" dirty="0">
                <a:solidFill>
                  <a:schemeClr val="tx1"/>
                </a:solidFill>
                <a:latin typeface="Garamond" panose="02020404030301010803" pitchFamily="18" charset="0"/>
                <a:hlinkClick r:id="rId4"/>
              </a:rPr>
              <a:t> qui </a:t>
            </a:r>
            <a:r>
              <a:rPr lang="it-IT" sz="1200" u="sng" dirty="0" err="1">
                <a:solidFill>
                  <a:schemeClr val="tx1"/>
                </a:solidFill>
                <a:latin typeface="Garamond" panose="02020404030301010803" pitchFamily="18" charset="0"/>
                <a:hlinkClick r:id="rId4"/>
              </a:rPr>
              <a:t>célèbrent</a:t>
            </a:r>
            <a:r>
              <a:rPr lang="it-IT" sz="1200" u="sng" dirty="0">
                <a:solidFill>
                  <a:schemeClr val="tx1"/>
                </a:solidFill>
                <a:latin typeface="Garamond" panose="02020404030301010803" pitchFamily="18" charset="0"/>
                <a:hlinkClick r:id="rId4"/>
              </a:rPr>
              <a:t> la ville Lumière</a:t>
            </a:r>
            <a:r>
              <a:rPr lang="it-IT" sz="1200" dirty="0">
                <a:solidFill>
                  <a:schemeClr val="tx1"/>
                </a:solidFill>
                <a:latin typeface="Garamond" panose="02020404030301010803" pitchFamily="18" charset="0"/>
              </a:rPr>
              <a:t>)</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Letteratura tedesca: </a:t>
            </a:r>
            <a:r>
              <a:rPr lang="it-IT" sz="1400" dirty="0">
                <a:solidFill>
                  <a:schemeClr val="tx1"/>
                </a:solidFill>
                <a:latin typeface="Garamond" panose="02020404030301010803" pitchFamily="18" charset="0"/>
              </a:rPr>
              <a:t>Venezia: Mann, </a:t>
            </a:r>
            <a:r>
              <a:rPr lang="it-IT" sz="1400" i="1" dirty="0">
                <a:solidFill>
                  <a:schemeClr val="tx1"/>
                </a:solidFill>
                <a:latin typeface="Garamond" panose="02020404030301010803" pitchFamily="18" charset="0"/>
              </a:rPr>
              <a:t>Morte a Venezia</a:t>
            </a:r>
            <a:endParaRPr lang="it-IT" sz="1400" dirty="0">
              <a:solidFill>
                <a:schemeClr val="tx1"/>
              </a:solidFill>
              <a:latin typeface="Garamond" panose="02020404030301010803" pitchFamily="18" charset="0"/>
            </a:endParaRP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Geostoria al biennio: </a:t>
            </a:r>
            <a:r>
              <a:rPr lang="it-IT" sz="1400" dirty="0">
                <a:solidFill>
                  <a:schemeClr val="tx1"/>
                </a:solidFill>
                <a:latin typeface="Garamond" panose="02020404030301010803" pitchFamily="18" charset="0"/>
              </a:rPr>
              <a:t>geografia migrazioni/gruppi sociali / demografia </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Storia al triennio: </a:t>
            </a:r>
            <a:r>
              <a:rPr lang="it-IT" sz="1400" dirty="0">
                <a:solidFill>
                  <a:schemeClr val="tx1"/>
                </a:solidFill>
                <a:latin typeface="Garamond" panose="02020404030301010803" pitchFamily="18" charset="0"/>
              </a:rPr>
              <a:t>industrializzazione </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Storia dell’arte: </a:t>
            </a:r>
            <a:r>
              <a:rPr lang="it-IT" sz="1400" dirty="0">
                <a:solidFill>
                  <a:schemeClr val="tx1"/>
                </a:solidFill>
                <a:latin typeface="Garamond" panose="02020404030301010803" pitchFamily="18" charset="0"/>
              </a:rPr>
              <a:t>La città rappresentata nell’arte: vedi pagina </a:t>
            </a:r>
            <a:r>
              <a:rPr lang="it-IT" sz="1400" u="sng" dirty="0">
                <a:solidFill>
                  <a:schemeClr val="tx1"/>
                </a:solidFill>
                <a:latin typeface="Garamond" panose="02020404030301010803" pitchFamily="18" charset="0"/>
                <a:hlinkClick r:id="rId5"/>
              </a:rPr>
              <a:t>https://www.copia-di-arte.com/a/vedutedicitta.html</a:t>
            </a:r>
            <a:endParaRPr lang="it-IT" sz="1400" dirty="0">
              <a:solidFill>
                <a:schemeClr val="tx1"/>
              </a:solidFill>
              <a:latin typeface="Garamond" panose="02020404030301010803" pitchFamily="18" charset="0"/>
            </a:endParaRPr>
          </a:p>
          <a:p>
            <a:pPr lvl="1">
              <a:spcBef>
                <a:spcPts val="600"/>
              </a:spcBef>
            </a:pPr>
            <a:r>
              <a:rPr lang="it-IT" sz="1400" dirty="0">
                <a:solidFill>
                  <a:schemeClr val="tx1"/>
                </a:solidFill>
                <a:latin typeface="Garamond" panose="02020404030301010803" pitchFamily="18" charset="0"/>
              </a:rPr>
              <a:t>per un ulteriore approfondimento si suggerisce: </a:t>
            </a:r>
            <a:r>
              <a:rPr lang="it-IT" sz="1400" u="sng" dirty="0">
                <a:solidFill>
                  <a:schemeClr val="tx1"/>
                </a:solidFill>
                <a:latin typeface="Garamond" panose="02020404030301010803" pitchFamily="18" charset="0"/>
                <a:hlinkClick r:id="rId6"/>
              </a:rPr>
              <a:t>https://www.mondadorieducation.it/formazione-e-aggiornamento/appuntamenti/la-forma-della-citta/</a:t>
            </a:r>
            <a:r>
              <a:rPr lang="it-IT" sz="1400" dirty="0">
                <a:solidFill>
                  <a:schemeClr val="tx1"/>
                </a:solidFill>
                <a:latin typeface="Garamond" panose="02020404030301010803" pitchFamily="18" charset="0"/>
              </a:rPr>
              <a:t> </a:t>
            </a:r>
          </a:p>
          <a:p>
            <a:pPr lvl="1">
              <a:spcBef>
                <a:spcPts val="600"/>
              </a:spcBef>
            </a:pPr>
            <a:r>
              <a:rPr lang="it-IT" sz="1400" dirty="0">
                <a:solidFill>
                  <a:schemeClr val="tx1"/>
                </a:solidFill>
                <a:latin typeface="Garamond" panose="02020404030301010803" pitchFamily="18" charset="0"/>
              </a:rPr>
              <a:t>Per limitare il materiale è possibile scegliere una o più città in accordo con italiano e le lingue straniere e creare un parallelo tra la descrizione visiva e letteraria. </a:t>
            </a:r>
          </a:p>
          <a:p>
            <a:pPr marL="285750" indent="-285750" algn="just" rtl="0">
              <a:spcBef>
                <a:spcPts val="600"/>
              </a:spcBef>
              <a:spcAft>
                <a:spcPts val="0"/>
              </a:spcAft>
              <a:buFont typeface="Arial" panose="020B0604020202020204" pitchFamily="34" charset="0"/>
              <a:buChar char="•"/>
            </a:pPr>
            <a:r>
              <a:rPr lang="it-IT" sz="1400" i="1" dirty="0">
                <a:solidFill>
                  <a:schemeClr val="tx1"/>
                </a:solidFill>
                <a:latin typeface="Garamond" panose="02020404030301010803" pitchFamily="18" charset="0"/>
              </a:rPr>
              <a:t>Filosofia</a:t>
            </a:r>
            <a:r>
              <a:rPr lang="it-IT" sz="1400" dirty="0">
                <a:solidFill>
                  <a:schemeClr val="tx1"/>
                </a:solidFill>
                <a:latin typeface="Garamond" panose="02020404030301010803" pitchFamily="18" charset="0"/>
              </a:rPr>
              <a:t>: Platone, Repubblica, VIII, 543 c-545 (città ideale); Platone, Politico, 291 d-292, (città reale).</a:t>
            </a:r>
          </a:p>
          <a:p>
            <a:pPr marL="285750" indent="-285750" algn="just">
              <a:spcBef>
                <a:spcPts val="600"/>
              </a:spcBef>
              <a:buFont typeface="Arial" panose="020B0604020202020204" pitchFamily="34" charset="0"/>
              <a:buChar char="•"/>
            </a:pPr>
            <a:r>
              <a:rPr lang="it-IT" sz="1400" i="1" dirty="0">
                <a:solidFill>
                  <a:schemeClr val="tx1"/>
                </a:solidFill>
                <a:latin typeface="Garamond" panose="02020404030301010803" pitchFamily="18" charset="0"/>
              </a:rPr>
              <a:t>Greco: </a:t>
            </a:r>
            <a:r>
              <a:rPr lang="it-IT" sz="1400" dirty="0">
                <a:solidFill>
                  <a:schemeClr val="tx1"/>
                </a:solidFill>
                <a:latin typeface="Garamond" panose="02020404030301010803" pitchFamily="18" charset="0"/>
              </a:rPr>
              <a:t>partendo dalle descrizioni delle città antiche e dei loro ordinamenti (Erodoto, Platone, Aristotele), sarà possibile riflettere su come i Greci rappresentavano le loro città e quelle dei loro vicini/avversari. In particolare si propone un approfondimento sulla rappresentazione delle città del vicino Oriente antico dal punto di vista greco e biblico (connessione con Religione, Italiano biennio epica, Educazione civica). </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Latino: </a:t>
            </a:r>
            <a:r>
              <a:rPr lang="it-IT" sz="1400" dirty="0">
                <a:solidFill>
                  <a:schemeClr val="tx1"/>
                </a:solidFill>
                <a:latin typeface="Garamond" panose="02020404030301010803" pitchFamily="18" charset="0"/>
              </a:rPr>
              <a:t>vedi greco, ma con un focus sulle descrizioni delle società e città dei Galli e Germani (Cesare e Tacito). </a:t>
            </a:r>
          </a:p>
          <a:p>
            <a:pPr marL="285750" indent="-285750">
              <a:spcBef>
                <a:spcPts val="600"/>
              </a:spcBef>
              <a:buFont typeface="Arial" panose="020B0604020202020204" pitchFamily="34" charset="0"/>
              <a:buChar char="•"/>
            </a:pPr>
            <a:endParaRPr lang="it-IT" sz="1400" dirty="0">
              <a:solidFill>
                <a:schemeClr val="tx1"/>
              </a:solidFill>
              <a:latin typeface="Garamond" panose="02020404030301010803" pitchFamily="18" charset="0"/>
            </a:endParaRPr>
          </a:p>
        </p:txBody>
      </p:sp>
      <p:sp>
        <p:nvSpPr>
          <p:cNvPr id="6" name="Footer Placeholder 4">
            <a:extLst>
              <a:ext uri="{FF2B5EF4-FFF2-40B4-BE49-F238E27FC236}">
                <a16:creationId xmlns:a16="http://schemas.microsoft.com/office/drawing/2014/main" id="{4CBDF6C1-5048-4C26-A907-6D89B7292037}"/>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1 «Questa nostra città»</a:t>
            </a:r>
          </a:p>
        </p:txBody>
      </p:sp>
    </p:spTree>
    <p:extLst>
      <p:ext uri="{BB962C8B-B14F-4D97-AF65-F5344CB8AC3E}">
        <p14:creationId xmlns:p14="http://schemas.microsoft.com/office/powerpoint/2010/main" val="765788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B88CBD7-CE5D-684D-81ED-84ADBA84FC6B}"/>
              </a:ext>
            </a:extLst>
          </p:cNvPr>
          <p:cNvSpPr txBox="1"/>
          <p:nvPr/>
        </p:nvSpPr>
        <p:spPr>
          <a:xfrm>
            <a:off x="0" y="4371975"/>
            <a:ext cx="9906000" cy="523220"/>
          </a:xfrm>
          <a:prstGeom prst="rect">
            <a:avLst/>
          </a:prstGeom>
          <a:noFill/>
        </p:spPr>
        <p:txBody>
          <a:bodyPr wrap="square" rtlCol="0">
            <a:spAutoFit/>
          </a:bodyPr>
          <a:lstStyle/>
          <a:p>
            <a:pPr algn="ctr"/>
            <a:r>
              <a:rPr lang="it-IT" sz="2800" b="1" dirty="0">
                <a:solidFill>
                  <a:schemeClr val="bg1"/>
                </a:solidFill>
                <a:latin typeface="Garamond" panose="02020404030301010803" pitchFamily="18" charset="0"/>
              </a:rPr>
              <a:t>GRAZIE</a:t>
            </a:r>
            <a:endParaRPr lang="it-IT" i="1" dirty="0">
              <a:solidFill>
                <a:schemeClr val="bg1"/>
              </a:solidFill>
              <a:latin typeface="Garamond" panose="02020404030301010803" pitchFamily="18" charset="0"/>
            </a:endParaRPr>
          </a:p>
        </p:txBody>
      </p:sp>
    </p:spTree>
    <p:extLst>
      <p:ext uri="{BB962C8B-B14F-4D97-AF65-F5344CB8AC3E}">
        <p14:creationId xmlns:p14="http://schemas.microsoft.com/office/powerpoint/2010/main" val="2781506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p:txBody>
          <a:bodyPr/>
          <a:lstStyle>
            <a:lvl1pPr>
              <a:defRPr>
                <a:latin typeface="Garamond" panose="02020404030301010803" pitchFamily="18" charset="0"/>
              </a:defRPr>
            </a:lvl1pPr>
          </a:lstStyle>
          <a:p>
            <a:fld id="{71A7F353-5207-465C-B0D0-DE92FB280E49}" type="datetime1">
              <a:rPr lang="it-IT" smtClean="0"/>
              <a:t>12/02/21</a:t>
            </a:fld>
            <a:endParaRPr lang="it-IT">
              <a:latin typeface="Garamond" panose="02020404030301010803" pitchFamily="18" charset="0"/>
            </a:endParaRPr>
          </a:p>
        </p:txBody>
      </p:sp>
      <p:sp>
        <p:nvSpPr>
          <p:cNvPr id="3" name="Footer Placeholder 4">
            <a:extLst>
              <a:ext uri="{FF2B5EF4-FFF2-40B4-BE49-F238E27FC236}">
                <a16:creationId xmlns:a16="http://schemas.microsoft.com/office/drawing/2014/main" id="{BF80239B-0BE0-234F-B2F9-CEB476FB8345}"/>
              </a:ext>
            </a:extLst>
          </p:cNvPr>
          <p:cNvSpPr>
            <a:spLocks noGrp="1"/>
          </p:cNvSpPr>
          <p:nvPr>
            <p:ph type="ftr" sz="quarter" idx="11"/>
          </p:nvPr>
        </p:nvSpPr>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1 «Questa nostra città»</a:t>
            </a: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2</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7" y="1657629"/>
            <a:ext cx="8543926" cy="4678204"/>
          </a:xfrm>
          <a:prstGeom prst="rect">
            <a:avLst/>
          </a:prstGeom>
          <a:noFill/>
          <a:ln w="9525" cap="flat" cmpd="sng" algn="ctr">
            <a:noFill/>
            <a:prstDash val="solid"/>
            <a:round/>
            <a:headEnd type="none" w="med" len="med"/>
            <a:tailEnd type="none" w="med" len="med"/>
          </a:ln>
          <a:effectLst/>
        </p:spPr>
        <p:style>
          <a:lnRef idx="0">
            <a:scrgbClr r="0" g="0" b="0"/>
          </a:lnRef>
          <a:fillRef idx="0">
            <a:scrgbClr r="0" g="0" b="0"/>
          </a:fillRef>
          <a:effectRef idx="0">
            <a:scrgbClr r="0" g="0" b="0"/>
          </a:effectRef>
          <a:fontRef idx="minor">
            <a:schemeClr val="accent1"/>
          </a:fontRef>
        </p:style>
        <p:txBody>
          <a:bodyPr wrap="square">
            <a:spAutoFit/>
          </a:bodyPr>
          <a:lstStyle/>
          <a:p>
            <a:r>
              <a:rPr lang="it-IT" b="1" cap="all" dirty="0">
                <a:solidFill>
                  <a:srgbClr val="CB3424"/>
                </a:solidFill>
                <a:latin typeface="Garamond" panose="02020404030301010803" pitchFamily="18" charset="0"/>
              </a:rPr>
              <a:t>Unità 1 - Questa nostra città</a:t>
            </a:r>
            <a:endParaRPr lang="it-IT" cap="all" dirty="0">
              <a:solidFill>
                <a:srgbClr val="CB3424"/>
              </a:solidFill>
              <a:latin typeface="Garamond" panose="02020404030301010803" pitchFamily="18" charset="0"/>
            </a:endParaRPr>
          </a:p>
          <a:p>
            <a:endParaRPr lang="it-IT" i="1" dirty="0">
              <a:solidFill>
                <a:schemeClr val="tx1"/>
              </a:solidFill>
              <a:latin typeface="Garamond" panose="02020404030301010803" pitchFamily="18" charset="0"/>
            </a:endParaRPr>
          </a:p>
          <a:p>
            <a:r>
              <a:rPr lang="it-IT" i="1" dirty="0">
                <a:solidFill>
                  <a:schemeClr val="tx1"/>
                </a:solidFill>
                <a:latin typeface="Garamond" panose="02020404030301010803" pitchFamily="18" charset="0"/>
              </a:rPr>
              <a:t>Questa unità è pensata come introduzione al percorso e potrebbe avere una durata doppia rispetto alle altre.</a:t>
            </a:r>
          </a:p>
          <a:p>
            <a:endParaRPr lang="it-IT" b="1" dirty="0">
              <a:solidFill>
                <a:srgbClr val="CB3424"/>
              </a:solidFill>
              <a:latin typeface="Garamond" panose="02020404030301010803" pitchFamily="18" charset="0"/>
            </a:endParaRPr>
          </a:p>
          <a:p>
            <a:r>
              <a:rPr lang="it-IT" b="1" dirty="0">
                <a:solidFill>
                  <a:srgbClr val="CB3424"/>
                </a:solidFill>
                <a:latin typeface="Garamond" panose="02020404030301010803" pitchFamily="18" charset="0"/>
              </a:rPr>
              <a:t>Le domande</a:t>
            </a:r>
            <a:endParaRPr lang="it-IT" dirty="0">
              <a:solidFill>
                <a:srgbClr val="CB3424"/>
              </a:solidFill>
              <a:latin typeface="Garamond" panose="02020404030301010803" pitchFamily="18" charset="0"/>
            </a:endParaRPr>
          </a:p>
          <a:p>
            <a:pPr marL="800100" lvl="1" indent="-342900">
              <a:spcBef>
                <a:spcPts val="1200"/>
              </a:spcBef>
              <a:buFont typeface="+mj-lt"/>
              <a:buAutoNum type="arabicPeriod"/>
            </a:pPr>
            <a:r>
              <a:rPr lang="it-IT" dirty="0">
                <a:solidFill>
                  <a:schemeClr val="tx1"/>
                </a:solidFill>
                <a:latin typeface="Garamond" panose="02020404030301010803" pitchFamily="18" charset="0"/>
              </a:rPr>
              <a:t>Come potrei descrivere il luogo in cui vivo? </a:t>
            </a:r>
            <a:r>
              <a:rPr lang="it-IT" sz="1200" dirty="0">
                <a:solidFill>
                  <a:schemeClr val="tx1"/>
                </a:solidFill>
                <a:latin typeface="Garamond" panose="02020404030301010803" pitchFamily="18" charset="0"/>
              </a:rPr>
              <a:t>[collegamento italiano I anno – testo descrittivo, vedi attività]</a:t>
            </a:r>
            <a:endParaRPr lang="it-IT" dirty="0">
              <a:solidFill>
                <a:schemeClr val="tx1"/>
              </a:solidFill>
              <a:latin typeface="Garamond" panose="02020404030301010803" pitchFamily="18" charset="0"/>
            </a:endParaRPr>
          </a:p>
          <a:p>
            <a:pPr marL="800100" lvl="1" indent="-342900">
              <a:spcBef>
                <a:spcPts val="1200"/>
              </a:spcBef>
              <a:buFont typeface="+mj-lt"/>
              <a:buAutoNum type="arabicPeriod"/>
            </a:pPr>
            <a:r>
              <a:rPr lang="it-IT" dirty="0">
                <a:solidFill>
                  <a:schemeClr val="tx1"/>
                </a:solidFill>
                <a:latin typeface="Garamond" panose="02020404030301010803" pitchFamily="18" charset="0"/>
              </a:rPr>
              <a:t>Chi vive in questo luogo? (persone, realtà, gruppi…) </a:t>
            </a:r>
            <a:r>
              <a:rPr lang="it-IT" sz="1200" dirty="0">
                <a:solidFill>
                  <a:schemeClr val="tx1"/>
                </a:solidFill>
                <a:latin typeface="Garamond" panose="02020404030301010803" pitchFamily="18" charset="0"/>
              </a:rPr>
              <a:t>[collegamento con geografia I anno]</a:t>
            </a:r>
            <a:endParaRPr lang="it-IT" dirty="0">
              <a:solidFill>
                <a:schemeClr val="tx1"/>
              </a:solidFill>
              <a:latin typeface="Garamond" panose="02020404030301010803" pitchFamily="18" charset="0"/>
            </a:endParaRPr>
          </a:p>
          <a:p>
            <a:pPr marL="800100" lvl="1" indent="-342900">
              <a:spcBef>
                <a:spcPts val="1200"/>
              </a:spcBef>
              <a:buFont typeface="+mj-lt"/>
              <a:buAutoNum type="arabicPeriod"/>
            </a:pPr>
            <a:r>
              <a:rPr lang="it-IT" dirty="0">
                <a:solidFill>
                  <a:schemeClr val="tx1"/>
                </a:solidFill>
                <a:latin typeface="Garamond" panose="02020404030301010803" pitchFamily="18" charset="0"/>
              </a:rPr>
              <a:t>(per scuole di grandi città) Quali sono i luoghi che mi piacciono di più e quali di meno della mia città? Perché? </a:t>
            </a:r>
          </a:p>
          <a:p>
            <a:pPr marL="800100" lvl="1" indent="-342900">
              <a:spcBef>
                <a:spcPts val="1200"/>
              </a:spcBef>
              <a:buFont typeface="+mj-lt"/>
              <a:buAutoNum type="arabicPeriod"/>
            </a:pPr>
            <a:r>
              <a:rPr lang="it-IT" dirty="0">
                <a:solidFill>
                  <a:schemeClr val="tx1"/>
                </a:solidFill>
                <a:latin typeface="Garamond" panose="02020404030301010803" pitchFamily="18" charset="0"/>
              </a:rPr>
              <a:t>(per scuole in piccoli centri) Che immagine ho delle grandi città? </a:t>
            </a:r>
            <a:br>
              <a:rPr lang="it-IT" dirty="0">
                <a:solidFill>
                  <a:schemeClr val="tx1"/>
                </a:solidFill>
                <a:latin typeface="Garamond" panose="02020404030301010803" pitchFamily="18" charset="0"/>
              </a:rPr>
            </a:br>
            <a:r>
              <a:rPr lang="it-IT" dirty="0">
                <a:solidFill>
                  <a:schemeClr val="tx1"/>
                </a:solidFill>
                <a:latin typeface="Garamond" panose="02020404030301010803" pitchFamily="18" charset="0"/>
              </a:rPr>
              <a:t>Quali grandi città ho visitato? </a:t>
            </a:r>
          </a:p>
          <a:p>
            <a:pPr marL="800100" lvl="1" indent="-342900">
              <a:spcBef>
                <a:spcPts val="1200"/>
              </a:spcBef>
              <a:buFont typeface="+mj-lt"/>
              <a:buAutoNum type="arabicPeriod"/>
            </a:pPr>
            <a:r>
              <a:rPr lang="it-IT" dirty="0">
                <a:solidFill>
                  <a:schemeClr val="tx1"/>
                </a:solidFill>
                <a:latin typeface="Garamond" panose="02020404030301010803" pitchFamily="18" charset="0"/>
              </a:rPr>
              <a:t>Che sentimenti e sensazioni provo se penso alla città?</a:t>
            </a:r>
          </a:p>
          <a:p>
            <a:pPr marL="800100" lvl="1" indent="-342900">
              <a:buFont typeface="+mj-lt"/>
              <a:buAutoNum type="arabicPeriod"/>
            </a:pPr>
            <a:endParaRPr lang="it-IT" dirty="0">
              <a:solidFill>
                <a:schemeClr val="tx1"/>
              </a:solidFill>
              <a:latin typeface="Garamond" panose="02020404030301010803" pitchFamily="18" charset="0"/>
            </a:endParaRPr>
          </a:p>
          <a:p>
            <a:pPr>
              <a:spcAft>
                <a:spcPts val="0"/>
              </a:spcAft>
            </a:pP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1240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12/02/21</a:t>
            </a:fld>
            <a:endParaRPr lang="it-IT">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3</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6" y="1788577"/>
            <a:ext cx="8543926" cy="415498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dirty="0">
                <a:solidFill>
                  <a:srgbClr val="CB3424"/>
                </a:solidFill>
                <a:latin typeface="Garamond" panose="02020404030301010803" pitchFamily="18" charset="0"/>
              </a:rPr>
              <a:t>Possibili attività connesse</a:t>
            </a:r>
          </a:p>
          <a:p>
            <a:endParaRPr lang="it-IT" b="1" dirty="0">
              <a:solidFill>
                <a:srgbClr val="CB3424"/>
              </a:solidFill>
              <a:latin typeface="Garamond" panose="02020404030301010803" pitchFamily="18" charset="0"/>
            </a:endParaRPr>
          </a:p>
          <a:p>
            <a:pPr marL="342900" indent="-342900" algn="just" rtl="0" fontAlgn="base">
              <a:spcBef>
                <a:spcPts val="0"/>
              </a:spcBef>
              <a:spcAft>
                <a:spcPts val="1200"/>
              </a:spcAft>
              <a:buFont typeface="+mj-lt"/>
              <a:buAutoNum type="alphaLcPeriod"/>
            </a:pPr>
            <a:r>
              <a:rPr lang="it-IT" dirty="0">
                <a:solidFill>
                  <a:schemeClr val="tx1"/>
                </a:solidFill>
                <a:latin typeface="Garamond" panose="02020404030301010803" pitchFamily="18" charset="0"/>
              </a:rPr>
              <a:t>Scattare foto dei luoghi nei quali abitiamo e/o cercare foto/dipinti dei medesimi luoghi, notando gli eventuali cambiamenti intercorsi nel tempo. </a:t>
            </a:r>
            <a:r>
              <a:rPr lang="it-IT" sz="1200" dirty="0">
                <a:solidFill>
                  <a:schemeClr val="tx1"/>
                </a:solidFill>
                <a:latin typeface="Garamond" panose="02020404030301010803" pitchFamily="18" charset="0"/>
              </a:rPr>
              <a:t>[collegamento con arte - possibile valutazione] </a:t>
            </a:r>
          </a:p>
          <a:p>
            <a:pPr marL="342900" indent="-342900" algn="just" rtl="0" fontAlgn="base">
              <a:spcBef>
                <a:spcPts val="0"/>
              </a:spcBef>
              <a:spcAft>
                <a:spcPts val="1200"/>
              </a:spcAft>
              <a:buFont typeface="+mj-lt"/>
              <a:buAutoNum type="alphaLcPeriod"/>
            </a:pPr>
            <a:r>
              <a:rPr lang="it-IT" dirty="0">
                <a:solidFill>
                  <a:schemeClr val="tx1"/>
                </a:solidFill>
                <a:latin typeface="Garamond" panose="02020404030301010803" pitchFamily="18" charset="0"/>
              </a:rPr>
              <a:t>Scrivere un testo descrittivo di un luogo della mia città. </a:t>
            </a:r>
            <a:r>
              <a:rPr lang="it-IT" sz="1200" dirty="0">
                <a:solidFill>
                  <a:schemeClr val="tx1"/>
                </a:solidFill>
                <a:latin typeface="Garamond" panose="02020404030301010803" pitchFamily="18" charset="0"/>
              </a:rPr>
              <a:t>[collegamento italiano I anno - possibile valutazione]</a:t>
            </a:r>
          </a:p>
          <a:p>
            <a:pPr marL="342900" indent="-342900" algn="just" rtl="0" fontAlgn="base">
              <a:spcBef>
                <a:spcPts val="0"/>
              </a:spcBef>
              <a:spcAft>
                <a:spcPts val="1200"/>
              </a:spcAft>
              <a:buFont typeface="+mj-lt"/>
              <a:buAutoNum type="alphaLcPeriod"/>
            </a:pPr>
            <a:r>
              <a:rPr lang="it-IT" dirty="0">
                <a:solidFill>
                  <a:schemeClr val="tx1"/>
                </a:solidFill>
                <a:latin typeface="Garamond" panose="02020404030301010803" pitchFamily="18" charset="0"/>
              </a:rPr>
              <a:t>Focus storico sulla propria città. </a:t>
            </a:r>
            <a:r>
              <a:rPr lang="it-IT" sz="1200" dirty="0">
                <a:solidFill>
                  <a:schemeClr val="tx1"/>
                </a:solidFill>
                <a:latin typeface="Garamond" panose="02020404030301010803" pitchFamily="18" charset="0"/>
              </a:rPr>
              <a:t>[Collegamento con storia e storia dell’arte]</a:t>
            </a:r>
          </a:p>
          <a:p>
            <a:pPr lvl="0"/>
            <a:endParaRPr lang="it-IT" dirty="0">
              <a:solidFill>
                <a:schemeClr val="tx1"/>
              </a:solidFill>
              <a:latin typeface="Garamond" panose="02020404030301010803" pitchFamily="18" charset="0"/>
            </a:endParaRPr>
          </a:p>
          <a:p>
            <a:r>
              <a:rPr lang="it-IT" b="1" dirty="0">
                <a:solidFill>
                  <a:srgbClr val="CB3424"/>
                </a:solidFill>
                <a:latin typeface="Garamond" panose="02020404030301010803" pitchFamily="18" charset="0"/>
              </a:rPr>
              <a:t>Compito di realtà (con possibilità di valutazione)</a:t>
            </a:r>
          </a:p>
          <a:p>
            <a:endParaRPr lang="it-IT" b="1" dirty="0">
              <a:solidFill>
                <a:srgbClr val="CB3424"/>
              </a:solidFill>
              <a:latin typeface="Garamond" panose="02020404030301010803" pitchFamily="18" charset="0"/>
            </a:endParaRPr>
          </a:p>
          <a:p>
            <a:r>
              <a:rPr lang="it-IT" dirty="0">
                <a:solidFill>
                  <a:schemeClr val="tx1"/>
                </a:solidFill>
                <a:latin typeface="Garamond" panose="02020404030301010803" pitchFamily="18" charset="0"/>
              </a:rPr>
              <a:t>Si propone agli studenti di produrre un blog / pagina internet / video / serie di storie di Instagram per presentare la propria città o di un luogo della stessa. </a:t>
            </a:r>
          </a:p>
          <a:p>
            <a:pPr algn="just" rtl="0">
              <a:spcBef>
                <a:spcPts val="0"/>
              </a:spcBef>
              <a:spcAft>
                <a:spcPts val="0"/>
              </a:spcAft>
            </a:pPr>
            <a:r>
              <a:rPr lang="it-IT" dirty="0">
                <a:solidFill>
                  <a:schemeClr val="tx1"/>
                </a:solidFill>
                <a:latin typeface="Garamond" panose="02020404030301010803" pitchFamily="18" charset="0"/>
              </a:rPr>
              <a:t>È possibile anche far lavorare gli studenti sia su un luogo che piace sia su uno che non piace. L’attività può essere svolta sia singolarmente sia in piccoli gruppi.</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Footer Placeholder 4">
            <a:extLst>
              <a:ext uri="{FF2B5EF4-FFF2-40B4-BE49-F238E27FC236}">
                <a16:creationId xmlns:a16="http://schemas.microsoft.com/office/drawing/2014/main" id="{CF5DC807-4269-4E87-801F-8F616D892B06}"/>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1 «Questa nostra città»</a:t>
            </a:r>
          </a:p>
        </p:txBody>
      </p:sp>
    </p:spTree>
    <p:extLst>
      <p:ext uri="{BB962C8B-B14F-4D97-AF65-F5344CB8AC3E}">
        <p14:creationId xmlns:p14="http://schemas.microsoft.com/office/powerpoint/2010/main" val="3647652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12/02/21</a:t>
            </a:fld>
            <a:endParaRPr lang="it-IT">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4</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803349"/>
            <a:ext cx="8543926" cy="4042132"/>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nSpc>
                <a:spcPct val="107000"/>
              </a:lnSpc>
              <a:spcAft>
                <a:spcPts val="800"/>
              </a:spcAft>
            </a:pPr>
            <a:r>
              <a:rPr lang="it-IT" b="1" cap="all" dirty="0">
                <a:solidFill>
                  <a:srgbClr val="CB3424"/>
                </a:solidFill>
                <a:latin typeface="Garamond" panose="02020404030301010803" pitchFamily="18" charset="0"/>
                <a:ea typeface="Calibri" panose="020F0502020204030204" pitchFamily="34" charset="0"/>
                <a:cs typeface="Times New Roman" panose="02020603050405020304" pitchFamily="18" charset="0"/>
              </a:rPr>
              <a:t>TESTI DI Carlo Maria Martini</a:t>
            </a:r>
          </a:p>
          <a:p>
            <a:pPr>
              <a:lnSpc>
                <a:spcPct val="107000"/>
              </a:lnSpc>
            </a:pP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Una città da conoscere</a:t>
            </a:r>
          </a:p>
          <a:p>
            <a:pPr>
              <a:lnSpc>
                <a:spcPct val="107000"/>
              </a:lnSpc>
            </a:pPr>
            <a:r>
              <a:rPr lang="it-IT" sz="1400" dirty="0">
                <a:solidFill>
                  <a:schemeClr val="tx1"/>
                </a:solidFill>
                <a:latin typeface="Garamond" panose="02020404030301010803" pitchFamily="18" charset="0"/>
                <a:ea typeface="Calibri" panose="020F0502020204030204" pitchFamily="34" charset="0"/>
                <a:cs typeface="Times New Roman" panose="02020603050405020304" pitchFamily="18" charset="0"/>
              </a:rPr>
              <a:t>(da </a:t>
            </a:r>
            <a:r>
              <a:rPr lang="it-IT" sz="1400" b="1" dirty="0">
                <a:solidFill>
                  <a:schemeClr val="tx1"/>
                </a:solidFill>
                <a:latin typeface="Garamond" panose="02020404030301010803" pitchFamily="18" charset="0"/>
                <a:ea typeface="Calibri" panose="020F0502020204030204" pitchFamily="34" charset="0"/>
                <a:cs typeface="Times New Roman" panose="02020603050405020304" pitchFamily="18" charset="0"/>
              </a:rPr>
              <a:t>Città da incontrare, città da amare</a:t>
            </a:r>
            <a:r>
              <a:rPr lang="it-IT" sz="1400" dirty="0">
                <a:solidFill>
                  <a:schemeClr val="tx1"/>
                </a:solidFill>
                <a:latin typeface="Garamond" panose="02020404030301010803" pitchFamily="18" charset="0"/>
                <a:ea typeface="Calibri" panose="020F0502020204030204" pitchFamily="34" charset="0"/>
                <a:cs typeface="Times New Roman" panose="02020603050405020304" pitchFamily="18" charset="0"/>
              </a:rPr>
              <a:t>,</a:t>
            </a:r>
            <a:r>
              <a:rPr lang="it-IT" sz="1400" b="1" dirty="0">
                <a:solidFill>
                  <a:schemeClr val="tx1"/>
                </a:solidFill>
                <a:latin typeface="Garamond" panose="02020404030301010803" pitchFamily="18" charset="0"/>
                <a:ea typeface="Calibri" panose="020F0502020204030204" pitchFamily="34" charset="0"/>
                <a:cs typeface="Times New Roman" panose="02020603050405020304" pitchFamily="18" charset="0"/>
              </a:rPr>
              <a:t> </a:t>
            </a:r>
            <a:r>
              <a:rPr lang="it-IT" sz="1400" dirty="0">
                <a:solidFill>
                  <a:schemeClr val="tx1"/>
                </a:solidFill>
                <a:latin typeface="Garamond" panose="02020404030301010803" pitchFamily="18" charset="0"/>
                <a:ea typeface="Calibri" panose="020F0502020204030204" pitchFamily="34" charset="0"/>
                <a:cs typeface="Times New Roman" panose="02020603050405020304" pitchFamily="18" charset="0"/>
              </a:rPr>
              <a:t>intervento a Milano Giovani 2000, Università Cattolica, 20 maggio 2000)</a:t>
            </a:r>
          </a:p>
          <a:p>
            <a:pPr>
              <a:lnSpc>
                <a:spcPct val="107000"/>
              </a:lnSpc>
              <a:spcAft>
                <a:spcPts val="0"/>
              </a:spcAft>
            </a:pPr>
            <a:endParaRPr lang="it-IT" sz="800" i="1" dirty="0">
              <a:solidFill>
                <a:schemeClr val="tx1"/>
              </a:solidFill>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0"/>
              </a:spcAft>
            </a:pPr>
            <a:r>
              <a:rPr lang="it-IT" i="1" dirty="0">
                <a:solidFill>
                  <a:schemeClr val="tx1"/>
                </a:solidFill>
                <a:latin typeface="Garamond" panose="02020404030301010803" pitchFamily="18" charset="0"/>
                <a:ea typeface="Calibri" panose="020F0502020204030204" pitchFamily="34" charset="0"/>
                <a:cs typeface="Times New Roman" panose="02020603050405020304" pitchFamily="18" charset="0"/>
              </a:rPr>
              <a:t>Nelle parole di Carlo Maria Martini, Milano è una città misteriosa, che non può essere conosciuta e amata se non vivendo le sue contraddizioni: i luoghi della sofferenza e quelli della speranza, l’eco assordante dei suoi rumori di superficie, le reti di amicizia, le sorprese che scaturiscono dalle sue profondità. </a:t>
            </a:r>
            <a:endParaRPr lang="it-IT" dirty="0">
              <a:solidFill>
                <a:schemeClr val="tx1"/>
              </a:solidFill>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800"/>
              </a:spcAft>
            </a:pPr>
            <a:endParaRPr lang="it-IT" sz="800" dirty="0">
              <a:solidFill>
                <a:srgbClr val="C00000"/>
              </a:solidFill>
              <a:latin typeface="Garamond" panose="020204040303010108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Fin dall’inizio del mio ingresso a Milano </a:t>
            </a:r>
            <a:r>
              <a:rPr lang="it-IT" sz="1200"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[10 febbraio 1980, </a:t>
            </a:r>
            <a:r>
              <a:rPr lang="it-IT" sz="1200" dirty="0" err="1">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ndr</a:t>
            </a:r>
            <a:r>
              <a:rPr lang="it-IT" sz="1200"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questa città mi è sembrata aperta, facile, accogliente e insieme piena di enigmi. Da vent’anni mi sforzo di capirla e non ho ancora trovato una cifra unificante. Ho anzi l’impressione che quanti propongono cifre unificanti, facili, compiono un lavoro di riduzione, di semplificazione arbitraria. Chi dice di conoscere Milano e la riassume con qualche slogan, conosce al massimo duemila persone appartenenti a due o tre aree che compongono la città. </a:t>
            </a:r>
          </a:p>
        </p:txBody>
      </p:sp>
      <p:sp>
        <p:nvSpPr>
          <p:cNvPr id="6" name="Footer Placeholder 4">
            <a:extLst>
              <a:ext uri="{FF2B5EF4-FFF2-40B4-BE49-F238E27FC236}">
                <a16:creationId xmlns:a16="http://schemas.microsoft.com/office/drawing/2014/main" id="{673F0CBC-4959-4BB2-898A-9D33F1ACA638}"/>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1 «Questa nostra città»</a:t>
            </a:r>
          </a:p>
        </p:txBody>
      </p:sp>
    </p:spTree>
    <p:extLst>
      <p:ext uri="{BB962C8B-B14F-4D97-AF65-F5344CB8AC3E}">
        <p14:creationId xmlns:p14="http://schemas.microsoft.com/office/powerpoint/2010/main" val="4033308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12/02/21</a:t>
            </a:fld>
            <a:endParaRPr lang="it-IT">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5</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3935757"/>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nSpc>
                <a:spcPct val="107000"/>
              </a:lnSpc>
            </a:pPr>
            <a:endParaRPr lang="it-IT" dirty="0">
              <a:solidFill>
                <a:srgbClr val="C00000"/>
              </a:solidFill>
              <a:latin typeface="Garamond" panose="02020404030301010803" pitchFamily="18" charset="0"/>
              <a:ea typeface="Calibri" panose="020F0502020204030204" pitchFamily="34" charset="0"/>
              <a:cs typeface="Times New Roman" panose="02020603050405020304" pitchFamily="18" charset="0"/>
            </a:endParaRPr>
          </a:p>
          <a:p>
            <a:pPr algn="just">
              <a:lnSpc>
                <a:spcPct val="107000"/>
              </a:lnSpc>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Di fatto queste aree o strati sono assai di più e le persone numerosissime se consideriamo quelle che vi abitano e quelle che vengono da fuori per motivi di lavoro. È questa la mia prima riflessione: </a:t>
            </a:r>
            <a:r>
              <a:rPr lang="it-IT" u="sng"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una città misteriosa</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che nessuno può dire di conoscere, ma che è possibile conoscere insieme. Possiamo cioè conoscerla se ciascuno mette a disposizione il suo tassello di conoscenza e non lo vanta come unico; così a poco a poco si costruisce un mosaico che ci consente di cogliere meglio il volto della città.</a:t>
            </a:r>
          </a:p>
          <a:p>
            <a:pPr algn="just">
              <a:lnSpc>
                <a:spcPct val="107000"/>
              </a:lnSpc>
            </a:pP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Una seconda riflessione; </a:t>
            </a:r>
            <a:r>
              <a:rPr lang="it-IT" u="sng"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Milano è capace di spaventare</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Ricordo di aver descritto in una certa occasione lo spavento che provo e ho provato in alcune circostanze. È davvero faticoso conoscere questa città che divora e omologa i suoi abitanti, che riceve tutto e tutto ricicla, che ci fa sentire come spossessati, impotenti, come di fronte a una macchina di cui abbiamo perso la chiave del funzionamento; la macchina gira su se stessa e ci schiaccia o ci soffoca.</a:t>
            </a:r>
            <a:endParaRPr lang="it-IT" dirty="0">
              <a:effectLst/>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1B24088-BBF4-4144-AFD3-376CF0B8335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1 «Questa nostra città»</a:t>
            </a:r>
          </a:p>
        </p:txBody>
      </p:sp>
    </p:spTree>
    <p:extLst>
      <p:ext uri="{BB962C8B-B14F-4D97-AF65-F5344CB8AC3E}">
        <p14:creationId xmlns:p14="http://schemas.microsoft.com/office/powerpoint/2010/main" val="1330865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6</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742965"/>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spcAft>
                <a:spcPts val="8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Aggiungo una terza impressione: Milano è percorsa da </a:t>
            </a:r>
            <a:r>
              <a:rPr lang="it-IT" u="sng"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reti di amicizia</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che gradualmente riescono a innervarla, pur se sono molto nascoste. Percorsi di amicizie che infondono una maggiore vitalità e una maggiore speranza alla città. Io penso che, al di là di tutte le formule, questa città ha bisogno soprattutto di </a:t>
            </a:r>
            <a:r>
              <a:rPr lang="it-IT" b="1"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speranza </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non soltanto nelle grandi linee e nei grandi progetti. ma per la gente che cammina e corre lungo le strade, gente spesso un po’ triste, amareggiata, nervosa. Quindi occorre seminare speranza e la prima qualità che si richiede è di vivere l’amicizia per la città e per coloro che la abitano.</a:t>
            </a:r>
          </a:p>
          <a:p>
            <a:pPr algn="just">
              <a:lnSpc>
                <a:spcPct val="107000"/>
              </a:lnSpc>
              <a:spcAft>
                <a:spcPts val="800"/>
              </a:spcAft>
            </a:pPr>
            <a:r>
              <a:rPr lang="it-IT" b="1"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Giocarsi nell’incontro</a:t>
            </a: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Qualche giorno fa ho letto su un quotidiano l’intervista a uno scrittore e docente milanese </a:t>
            </a:r>
            <a:r>
              <a:rPr lang="it-IT" sz="1200"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[Intervista a Mario Lodoli, “La Repubblica”, 17 maggio 2000, </a:t>
            </a:r>
            <a:r>
              <a:rPr lang="it-IT" sz="1200" dirty="0" err="1">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ndr</a:t>
            </a:r>
            <a:r>
              <a:rPr lang="it-IT" sz="1200"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Alla domanda; “come vedono gli studenti il loro futuro?”, risponde: “Conosco quindicenni che raccontano già il loro futuro come fossero degli anziani: si vedono seduti al bar, con una birra sul tavolino. La verità è che vogliono tirarsi fuori dalla mischia, vedono tutto complicato in questa rete della comunicazione… immaginano un futuro dominato da una complessità esagerata. Vedono </a:t>
            </a:r>
            <a:r>
              <a:rPr lang="it-IT" u="sng"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un mondo che rimbomba di parole</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e che fa paura.”</a:t>
            </a:r>
          </a:p>
        </p:txBody>
      </p:sp>
      <p:sp>
        <p:nvSpPr>
          <p:cNvPr id="6" name="Footer Placeholder 4">
            <a:extLst>
              <a:ext uri="{FF2B5EF4-FFF2-40B4-BE49-F238E27FC236}">
                <a16:creationId xmlns:a16="http://schemas.microsoft.com/office/drawing/2014/main" id="{F0D8E5A7-F93D-4C19-87AD-1B994C98C9F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1 «Questa nostra città»</a:t>
            </a:r>
          </a:p>
        </p:txBody>
      </p:sp>
    </p:spTree>
    <p:extLst>
      <p:ext uri="{BB962C8B-B14F-4D97-AF65-F5344CB8AC3E}">
        <p14:creationId xmlns:p14="http://schemas.microsoft.com/office/powerpoint/2010/main" val="1427643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7</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7" y="1577207"/>
            <a:ext cx="8543926" cy="452848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spcAft>
                <a:spcPts val="8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Leggendo queste parole e confrontandole con il cammino da voi compiuto, posso attestare con fiducia che voi non siete così. Infatti, nell’iniziativa della “Milano giovani” mostrate di non temere la complessità, anzi vi tuffate in essa. Avete deciso di non aver paura dell’altro, dell’incontro, dell’imprevisto. A Milano ci sono aree dove vale la regola ‘l’imprevedibile non è previsto’, non deve essere, non ci sta; vogliamo calcolare tutto. Ma voi avete accettato la regola contraria. In proposito mi piace richiamare un testo di </a:t>
            </a:r>
            <a:r>
              <a:rPr lang="it-IT" dirty="0" err="1">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Mounier</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che ha avuto molte intuizioni profonde sul tema dell’incontro, tenendo presente che l’incontro autentico con l’avvenimento non si colloca sul terreno delle interpretazioni teoriche, ma sul piano concreto e operativo del farsi uomo attraverso l’esperienza dell’altro, cioè cogliendo l’appello che l’altro è per me. Diceva </a:t>
            </a:r>
            <a:r>
              <a:rPr lang="it-IT" dirty="0" err="1">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Mounier</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“Ogni uomo che alza davanti a me l’interrogativo del suo sguardo mi richiama alla responsabilità morale, sia che mi solleciti a una conversione spirituale con l’attrattiva della sua presenza sia che per la sua degradazione si ponga come rimprovero vivente contro l’insufficienza del mio ascendente. La coscienza morale affronta il giudizio fraterno: non già quello, sempre falsato e sempre illegittimo, che gli uomini ‘portano’ gli uni sugli altri, ma quello che gli uomini ‘sono’ gli uni per gli altri”.</a:t>
            </a:r>
          </a:p>
        </p:txBody>
      </p:sp>
      <p:sp>
        <p:nvSpPr>
          <p:cNvPr id="6" name="Footer Placeholder 4">
            <a:extLst>
              <a:ext uri="{FF2B5EF4-FFF2-40B4-BE49-F238E27FC236}">
                <a16:creationId xmlns:a16="http://schemas.microsoft.com/office/drawing/2014/main" id="{32DC173F-8F56-4C61-8CAA-EDCA5F13E83A}"/>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1 «Questa nostra città»</a:t>
            </a:r>
          </a:p>
        </p:txBody>
      </p:sp>
    </p:spTree>
    <p:extLst>
      <p:ext uri="{BB962C8B-B14F-4D97-AF65-F5344CB8AC3E}">
        <p14:creationId xmlns:p14="http://schemas.microsoft.com/office/powerpoint/2010/main" val="2890724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8</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665697"/>
            <a:ext cx="8543926" cy="409894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spcAft>
                <a:spcPts val="6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È, mi pare, il segreto che avete trovato nel vostro modo di porvi, lasciandovi mettere in questione. Così avete affrontato la città ed è un insegnamento anche per me che spesso sono tentato di rifarmi a collocazioni ideologiche, a interpretazioni teoriche della città. Naturalmente ci vogliono tali interpretazioni, sono giuste, ma </a:t>
            </a:r>
            <a:r>
              <a:rPr lang="it-IT" u="sng"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occorre giocarsi incontrando l’imprevisto e l’imprevedibile</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accettando di essere messi in discussione.</a:t>
            </a:r>
          </a:p>
          <a:p>
            <a:pPr algn="just">
              <a:lnSpc>
                <a:spcPct val="107000"/>
              </a:lnSpc>
              <a:spcAft>
                <a:spcPts val="6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Bisogna dunque giocarsi per la città; in altre parole, bisogna amarla evangelicamente, amare le persone come sono, amare quelli che giungono dal di fuori e quelli che ci incutono più paura, che non sappiamo come avvicinare.</a:t>
            </a:r>
          </a:p>
          <a:p>
            <a:pPr algn="just">
              <a:lnSpc>
                <a:spcPct val="107000"/>
              </a:lnSpc>
              <a:spcAft>
                <a:spcPts val="6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Mi ricollego qui alla mia primissima intuizione di vent’anni fa. Entravo nella città venendo dalla chiesa di S. Eustorgio e procedendo verso il centro passai vicino alle carceri di S. Vittore: ricordo di aver avvertito subito che </a:t>
            </a:r>
            <a:r>
              <a:rPr lang="it-IT" u="sng"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là, a S. Vittore, c’era paradossalmente il cuore di Milano</a:t>
            </a: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 lo stimolo più forte per amare questa città e superare quel muro di indifferenza, di omologazione che invece ci tenta continuamente nella città stessa.</a:t>
            </a: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1 «Questa nostra città»</a:t>
            </a:r>
          </a:p>
        </p:txBody>
      </p:sp>
    </p:spTree>
    <p:extLst>
      <p:ext uri="{BB962C8B-B14F-4D97-AF65-F5344CB8AC3E}">
        <p14:creationId xmlns:p14="http://schemas.microsoft.com/office/powerpoint/2010/main" val="1194991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12/02/21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9</a:t>
            </a:fld>
            <a:endParaRPr lang="it-IT">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7" y="1803350"/>
            <a:ext cx="8543926" cy="2185727"/>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spcAft>
                <a:spcPts val="600"/>
              </a:spcAft>
            </a:pPr>
            <a:r>
              <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rPr>
              <a:t>A mio avviso, voi avete dato non delle soluzioni teoriche, ma vi siete giocati concretamente dando l’esempio di che cosa significa amare la città, l’imprevisto, l’altro, amare le persone che incontriamo senza averlo programmato. Credo che la città è ricostruita da questo atteggiamento cristiano autentico. </a:t>
            </a:r>
          </a:p>
          <a:p>
            <a:endParaRPr lang="it-IT" dirty="0">
              <a:solidFill>
                <a:schemeClr val="tx1"/>
              </a:solidFill>
            </a:endParaRPr>
          </a:p>
          <a:p>
            <a:endParaRPr lang="it-IT" dirty="0">
              <a:solidFill>
                <a:schemeClr val="tx1"/>
              </a:solidFill>
            </a:endParaRPr>
          </a:p>
          <a:p>
            <a:r>
              <a:rPr lang="it-IT" dirty="0">
                <a:solidFill>
                  <a:schemeClr val="tx1"/>
                </a:solidFill>
                <a:latin typeface="Garamond" panose="02020404030301010803" pitchFamily="18" charset="0"/>
              </a:rPr>
              <a:t>Vai al </a:t>
            </a:r>
            <a:r>
              <a:rPr lang="it-IT" b="1" dirty="0">
                <a:solidFill>
                  <a:schemeClr val="tx1"/>
                </a:solidFill>
                <a:latin typeface="Garamond" panose="02020404030301010803" pitchFamily="18" charset="0"/>
                <a:hlinkClick r:id="rId2"/>
              </a:rPr>
              <a:t>testo</a:t>
            </a:r>
            <a:r>
              <a:rPr lang="it-IT" dirty="0">
                <a:solidFill>
                  <a:schemeClr val="tx1"/>
                </a:solidFill>
                <a:latin typeface="Garamond" panose="02020404030301010803" pitchFamily="18" charset="0"/>
              </a:rPr>
              <a:t> in Archivio digitale</a:t>
            </a:r>
            <a:endParaRPr lang="it-IT" dirty="0">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34A7005A-A70D-453E-8EB7-C66A4CF5A04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1 «Questa nostra città»</a:t>
            </a:r>
          </a:p>
        </p:txBody>
      </p:sp>
    </p:spTree>
    <p:extLst>
      <p:ext uri="{BB962C8B-B14F-4D97-AF65-F5344CB8AC3E}">
        <p14:creationId xmlns:p14="http://schemas.microsoft.com/office/powerpoint/2010/main" val="83885388"/>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D15B43572EBB6B41AC6740E451A88C09" ma:contentTypeVersion="13" ma:contentTypeDescription="Creare un nuovo documento." ma:contentTypeScope="" ma:versionID="41a6e4b7f744dec1c26731f744bd288f">
  <xsd:schema xmlns:xsd="http://www.w3.org/2001/XMLSchema" xmlns:xs="http://www.w3.org/2001/XMLSchema" xmlns:p="http://schemas.microsoft.com/office/2006/metadata/properties" xmlns:ns3="a7199cc5-02f3-45e2-a878-f43d72996dca" xmlns:ns4="43f2dd92-7763-4bff-8f1b-6d6609a9b2be" targetNamespace="http://schemas.microsoft.com/office/2006/metadata/properties" ma:root="true" ma:fieldsID="4ee3681891662c7669237d1734be3451" ns3:_="" ns4:_="">
    <xsd:import namespace="a7199cc5-02f3-45e2-a878-f43d72996dca"/>
    <xsd:import namespace="43f2dd92-7763-4bff-8f1b-6d6609a9b2b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199cc5-02f3-45e2-a878-f43d72996d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f2dd92-7763-4bff-8f1b-6d6609a9b2be" elementFormDefault="qualified">
    <xsd:import namespace="http://schemas.microsoft.com/office/2006/documentManagement/types"/>
    <xsd:import namespace="http://schemas.microsoft.com/office/infopath/2007/PartnerControls"/>
    <xsd:element name="SharedWithUsers" ma:index="1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Condiviso con dettagli" ma:internalName="SharedWithDetails" ma:readOnly="true">
      <xsd:simpleType>
        <xsd:restriction base="dms:Note">
          <xsd:maxLength value="255"/>
        </xsd:restriction>
      </xsd:simpleType>
    </xsd:element>
    <xsd:element name="SharingHintHash" ma:index="20"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A8316D-2970-4E36-87FB-DC5B19518B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199cc5-02f3-45e2-a878-f43d72996dca"/>
    <ds:schemaRef ds:uri="43f2dd92-7763-4bff-8f1b-6d6609a9b2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A113BFC-66CE-4CD7-A36C-32BB389EA2A7}">
  <ds:schemaRefs>
    <ds:schemaRef ds:uri="http://purl.org/dc/terms/"/>
    <ds:schemaRef ds:uri="43f2dd92-7763-4bff-8f1b-6d6609a9b2be"/>
    <ds:schemaRef ds:uri="http://purl.org/dc/dcmitype/"/>
    <ds:schemaRef ds:uri="a7199cc5-02f3-45e2-a878-f43d72996dca"/>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35D53B7-CFB7-49A3-8D2C-1FB75585C0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884</TotalTime>
  <Words>3196</Words>
  <Application>Microsoft Macintosh PowerPoint</Application>
  <PresentationFormat>A4 (21x29,7 cm)</PresentationFormat>
  <Paragraphs>153</Paragraphs>
  <Slides>17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17</vt:i4>
      </vt:variant>
    </vt:vector>
  </HeadingPairs>
  <TitlesOfParts>
    <vt:vector size="21" baseType="lpstr">
      <vt:lpstr>Arial</vt:lpstr>
      <vt:lpstr>Calibri</vt:lpstr>
      <vt:lpstr>Garamond</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Matteo Fiorini;Federico Defendenti</dc:creator>
  <cp:lastModifiedBy>Matteo Fiorini</cp:lastModifiedBy>
  <cp:revision>67</cp:revision>
  <dcterms:created xsi:type="dcterms:W3CDTF">2021-01-11T10:33:38Z</dcterms:created>
  <dcterms:modified xsi:type="dcterms:W3CDTF">2021-02-12T14:21:08Z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0x010100D15B43572EBB6B41AC6740E451A88C09</vt:lpwstr>
  </property>
</Properties>
</file>